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81" r:id="rId2"/>
    <p:sldId id="280" r:id="rId3"/>
    <p:sldId id="267" r:id="rId4"/>
    <p:sldId id="279" r:id="rId5"/>
    <p:sldId id="276" r:id="rId6"/>
    <p:sldId id="278" r:id="rId7"/>
    <p:sldId id="264" r:id="rId8"/>
    <p:sldId id="259" r:id="rId9"/>
    <p:sldId id="260" r:id="rId10"/>
    <p:sldId id="25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Копинг – поведение в срессовых ситуациях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 Копинг – поведение, ориентированное на решение задачи </c:v>
                </c:pt>
                <c:pt idx="1">
                  <c:v>Копинг поведение, основанное на эмоциональном переживании</c:v>
                </c:pt>
                <c:pt idx="2">
                  <c:v>Игбегание проблемы </c:v>
                </c:pt>
                <c:pt idx="3">
                  <c:v>Социальные отвлечения в копинг – поведении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3.18</c:v>
                </c:pt>
                <c:pt idx="1">
                  <c:v>5.3</c:v>
                </c:pt>
                <c:pt idx="2">
                  <c:v>2.2999999999999998</c:v>
                </c:pt>
                <c:pt idx="3">
                  <c:v>2.42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9EB02-7A62-43DC-9D3F-9272CF2D34A4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DCE82-0252-408C-93E5-417850E6A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9741AA5-E5BD-4C78-91EE-304438F113E8}" type="datetimeFigureOut">
              <a:rPr lang="ru-RU"/>
              <a:pPr>
                <a:defRPr/>
              </a:pPr>
              <a:t>24.12.2019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9C84414-3A69-4833-85A6-776C83406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13EDC-37B2-48BC-9D22-DDF8CBA567CA}" type="datetimeFigureOut">
              <a:rPr lang="ru-RU"/>
              <a:pPr>
                <a:defRPr/>
              </a:pPr>
              <a:t>24.12.2019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07CF3-CAE8-4EFE-91C8-3BAEA0705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804099-4516-4F3D-80FF-2D8F034E9660}" type="datetimeFigureOut">
              <a:rPr lang="ru-RU"/>
              <a:pPr>
                <a:defRPr/>
              </a:pPr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80B0218-BBF3-41AF-8BF3-A3394B467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01745-DA28-40D4-9861-3CF8BC4100C9}" type="datetimeFigureOut">
              <a:rPr lang="ru-RU"/>
              <a:pPr>
                <a:defRPr/>
              </a:pPr>
              <a:t>24.12.2019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1BBBC-6BC9-4A74-B195-8A9EFD68C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4804A03-DE1F-464D-AC2B-1E9CD85F79F0}" type="datetimeFigureOut">
              <a:rPr lang="ru-RU"/>
              <a:pPr>
                <a:defRPr/>
              </a:pPr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931765-B939-4844-A29C-83BEBD8BD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2AB5A-AE11-4D43-A150-0CCAB733B4C2}" type="datetimeFigureOut">
              <a:rPr lang="ru-RU"/>
              <a:pPr>
                <a:defRPr/>
              </a:pPr>
              <a:t>24.12.2019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325BF-2919-4268-8B69-D599D5DED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6D2DE-FD51-410F-B991-19AC018C07F1}" type="datetimeFigureOut">
              <a:rPr lang="ru-RU"/>
              <a:pPr>
                <a:defRPr/>
              </a:pPr>
              <a:t>24.12.2019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06CDE-91E1-4F9E-9A39-6D7C7A752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D8D87-6D33-4026-8A95-F30EDDB8C483}" type="datetimeFigureOut">
              <a:rPr lang="ru-RU"/>
              <a:pPr>
                <a:defRPr/>
              </a:pPr>
              <a:t>24.12.2019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34F03-FAEA-4AEF-895C-CE487CBBB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CDC4A-5EF7-4B02-A1F4-2F7C86A5C5B6}" type="datetimeFigureOut">
              <a:rPr lang="ru-RU"/>
              <a:pPr>
                <a:defRPr/>
              </a:pPr>
              <a:t>24.12.2019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C26F-CC6C-4D52-BF2C-8DF172065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8C692-45E9-4C20-8C9F-A7C1F7B64A56}" type="datetimeFigureOut">
              <a:rPr lang="ru-RU"/>
              <a:pPr>
                <a:defRPr/>
              </a:pPr>
              <a:t>24.12.2019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3E639-BD9C-4BD4-945E-1D1F7CD55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428DD7-33EE-448A-9C73-8299F237B10C}" type="datetimeFigureOut">
              <a:rPr lang="ru-RU"/>
              <a:pPr>
                <a:defRPr/>
              </a:pPr>
              <a:t>24.12.2019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22E8B5-9CB0-400C-9D90-EC62E735C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4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EBD2FEA-F386-4A0D-BA9D-CD1FD75DDA86}" type="datetimeFigureOut">
              <a:rPr lang="ru-RU"/>
              <a:pPr>
                <a:defRPr/>
              </a:pPr>
              <a:t>24.12.2019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78D60F3-C036-47F5-AE40-11A8EB730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1" r:id="rId2"/>
    <p:sldLayoutId id="2147483789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90" r:id="rId9"/>
    <p:sldLayoutId id="2147483787" r:id="rId10"/>
    <p:sldLayoutId id="21474837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404664"/>
            <a:ext cx="6264696" cy="25202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200" dirty="0" smtClean="0"/>
              <a:t> Результаты тестирования </a:t>
            </a:r>
            <a:r>
              <a:rPr lang="ru-RU" sz="3200" dirty="0" smtClean="0"/>
              <a:t>педагогов </a:t>
            </a:r>
            <a:br>
              <a:rPr lang="ru-RU" sz="3200" dirty="0" smtClean="0"/>
            </a:br>
            <a:r>
              <a:rPr lang="ru-RU" sz="3200" dirty="0" smtClean="0"/>
              <a:t>МБОУ </a:t>
            </a:r>
            <a:r>
              <a:rPr lang="ru-RU" sz="3200" dirty="0" smtClean="0"/>
              <a:t>лицея №15 города Ставрополя</a:t>
            </a:r>
            <a:endParaRPr lang="ru-RU" sz="3200" dirty="0"/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388" y="3429000"/>
            <a:ext cx="5394325" cy="3168650"/>
          </a:xfrm>
        </p:spPr>
        <p:txBody>
          <a:bodyPr/>
          <a:lstStyle/>
          <a:p>
            <a:pPr eaLnBrk="1" hangingPunct="1"/>
            <a:r>
              <a:rPr lang="ru-RU" sz="2400" dirty="0" smtClean="0"/>
              <a:t> </a:t>
            </a:r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5" name="Picture 3" descr="E:\iStock_000016789716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0"/>
            <a:ext cx="8966200" cy="6858000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Диагностика педагогов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388" y="1196975"/>
          <a:ext cx="7848872" cy="5426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0960"/>
                <a:gridCol w="4047912"/>
              </a:tblGrid>
              <a:tr h="34968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Используемые  методики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Измеряемые характеристики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357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«Индикатор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копинг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стратегий»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(Д.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Амирхан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диагностика доминирующих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копинг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стратегий личности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76356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Копинг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поведение в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срессовых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ситуациях»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(С.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Норман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Д.Ф.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Эндлер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Д.А. Джеймс, М.И.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Паркер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адаптированный Т.А. Крюковой)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нацелен на определение доминирующих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копинг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стрессовых поведенческих стратегий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88741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Методика диагностики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копинг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механизмов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скрининговая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методика, позволяющая исследовать 26 ситуационно- специфических вариантов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копинга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распределенных в соответствии с тремя основными сферами психической деятельности на когнитивный, эмоциональный и поведенческий –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копинг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механизмы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0916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Тест –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опросник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механизмов психологической защиты «Индекс жизненного стиля»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 Р.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Плутчик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Г.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Келлерман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Х.Р. Конте)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выявление особенностей функционирования механизмов психологической защиты индивида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2478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Средние показатели выраженности </a:t>
            </a:r>
            <a:r>
              <a:rPr lang="ru-RU" dirty="0" err="1" smtClean="0"/>
              <a:t>копинг</a:t>
            </a:r>
            <a:r>
              <a:rPr lang="ru-RU" dirty="0" smtClean="0"/>
              <a:t>- стратегий педагогов</a:t>
            </a:r>
            <a:endParaRPr lang="ru-RU" dirty="0"/>
          </a:p>
        </p:txBody>
      </p:sp>
      <p:graphicFrame>
        <p:nvGraphicFramePr>
          <p:cNvPr id="1026" name="Содержимое 3"/>
          <p:cNvGraphicFramePr>
            <a:graphicFrameLocks noGrp="1"/>
          </p:cNvGraphicFramePr>
          <p:nvPr>
            <p:ph idx="1"/>
          </p:nvPr>
        </p:nvGraphicFramePr>
        <p:xfrm>
          <a:off x="417513" y="2082800"/>
          <a:ext cx="7340600" cy="4443413"/>
        </p:xfrm>
        <a:graphic>
          <a:graphicData uri="http://schemas.openxmlformats.org/presentationml/2006/ole">
            <p:oleObj spid="_x0000_s1026" r:id="rId3" imgW="7346317" imgH="4444369" progId="Excel.Sheet.8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88640"/>
          <a:ext cx="7715200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1419934974_ls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0"/>
            <a:ext cx="7488237" cy="4797425"/>
          </a:xfrm>
          <a:noFill/>
        </p:spPr>
      </p:pic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0" y="4668838"/>
            <a:ext cx="9144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Неадаптивная форма - диссимуляция- 17%</a:t>
            </a:r>
          </a:p>
          <a:p>
            <a:pPr indent="449263" algn="just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Когнитивная копинг </a:t>
            </a:r>
            <a:r>
              <a:rPr lang="ru-RU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стратегия -  81 %</a:t>
            </a:r>
            <a:endParaRPr lang="ru-RU" sz="2800" b="1">
              <a:ea typeface="Calibri" pitchFamily="34" charset="0"/>
              <a:cs typeface="Times New Roman" pitchFamily="18" charset="0"/>
            </a:endParaRPr>
          </a:p>
          <a:p>
            <a:pPr indent="449263" algn="just" eaLnBrk="0" hangingPunct="0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Эмоциональная копинг </a:t>
            </a:r>
            <a:r>
              <a:rPr lang="ru-RU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стратегия  -  47%</a:t>
            </a:r>
            <a:endParaRPr lang="ru-RU" sz="2800" b="1"/>
          </a:p>
          <a:p>
            <a:pPr indent="449263" algn="just" eaLnBrk="0" hangingPunct="0"/>
            <a:r>
              <a:rPr lang="ru-RU" sz="2800" b="1">
                <a:latin typeface="Times New Roman" pitchFamily="18" charset="0"/>
              </a:rPr>
              <a:t>Поведенческие  копинг </a:t>
            </a:r>
            <a:r>
              <a:rPr lang="ru-RU" sz="2800" b="1">
                <a:latin typeface="Calibri" pitchFamily="34" charset="0"/>
              </a:rPr>
              <a:t>–</a:t>
            </a:r>
            <a:r>
              <a:rPr lang="ru-RU" sz="2800" b="1">
                <a:latin typeface="Times New Roman" pitchFamily="18" charset="0"/>
              </a:rPr>
              <a:t> механизмы</a:t>
            </a:r>
            <a:r>
              <a:rPr lang="ru-RU" sz="2800" b="1">
                <a:latin typeface="Calibri" pitchFamily="34" charset="0"/>
              </a:rPr>
              <a:t>–</a:t>
            </a:r>
            <a:r>
              <a:rPr lang="ru-RU" sz="2800" b="1">
                <a:latin typeface="Times New Roman" pitchFamily="18" charset="0"/>
              </a:rPr>
              <a:t> 97%</a:t>
            </a:r>
            <a:endParaRPr lang="ru-RU" sz="2800" b="1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320675"/>
            <a:ext cx="5112568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/>
              <a:t>Результаты </a:t>
            </a:r>
            <a:br>
              <a:rPr lang="ru-RU" sz="2400" dirty="0" smtClean="0"/>
            </a:br>
            <a:r>
              <a:rPr lang="ru-RU" sz="2400" dirty="0" smtClean="0"/>
              <a:t>тест – </a:t>
            </a:r>
            <a:r>
              <a:rPr lang="ru-RU" sz="2400" dirty="0" err="1" smtClean="0"/>
              <a:t>опросника</a:t>
            </a:r>
            <a:r>
              <a:rPr lang="ru-RU" sz="2400" dirty="0" smtClean="0"/>
              <a:t> механизмов психологической защиты</a:t>
            </a:r>
            <a:br>
              <a:rPr lang="ru-RU" sz="2400" dirty="0" smtClean="0"/>
            </a:br>
            <a:r>
              <a:rPr lang="ru-RU" sz="2400" dirty="0" smtClean="0"/>
              <a:t>«Индекс жизненного стиля»</a:t>
            </a:r>
            <a:endParaRPr lang="ru-RU" sz="2400" dirty="0"/>
          </a:p>
        </p:txBody>
      </p:sp>
      <p:graphicFrame>
        <p:nvGraphicFramePr>
          <p:cNvPr id="19459" name="Содержимое 4"/>
          <p:cNvGraphicFramePr>
            <a:graphicFrameLocks noGrp="1"/>
          </p:cNvGraphicFramePr>
          <p:nvPr>
            <p:ph idx="1"/>
          </p:nvPr>
        </p:nvGraphicFramePr>
        <p:xfrm>
          <a:off x="128588" y="1558925"/>
          <a:ext cx="7807325" cy="5016500"/>
        </p:xfrm>
        <a:graphic>
          <a:graphicData uri="http://schemas.openxmlformats.org/presentationml/2006/ole">
            <p:oleObj spid="_x0000_s19459" r:id="rId3" imgW="7809653" imgH="5017443" progId="Excel.Sheet.8">
              <p:embed/>
            </p:oleObj>
          </a:graphicData>
        </a:graphic>
      </p:graphicFrame>
      <p:pic>
        <p:nvPicPr>
          <p:cNvPr id="19460" name="Рисунок 3" descr="ÐÐ¿ÑÐ¾ÑÐ½Ð¸Ðº ÐÐ»ÑÑÑÐ¸ÐºÐ° ÐÐµÐ»Ð»ÐµÑÐ¼Ð°Ð½Ð° ÐÐ¾Ð½ÑÐµ. ÐÐµÑÐ¾Ð´Ð¸ÐºÐ° ÐÐ½Ð´ÐµÐºÑ Ð¶Ð¸Ð·Ð½ÐµÐ½Ð½Ð¾Ð³Ð¾ ÑÑÐ¸Ð»Ñ (Life Style Index, LSI). Ð¢ÐµÑÑ Ð´Ð»Ñ Ð´Ð¸Ð°Ð³Ð½Ð¾ÑÑÐ¸ÐºÐ¸ Ð¼ÐµÑÐ°Ð½Ð¸Ð·Ð¼Ð¾Ð² Ð¿ÑÐ¸ÑÐ¾Ð»Ð¾Ð³Ð¸ÑÐµÑÐºÐ¾Ð¹ Ð·Ð°ÑÐ¸ÑÑ.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33375"/>
            <a:ext cx="2449513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3" name="Picture 2" descr="E:\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260350"/>
            <a:ext cx="7797800" cy="6121400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Диагностика учащихся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950" y="908050"/>
          <a:ext cx="7920880" cy="5829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5040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Используемые  методики</a:t>
                      </a:r>
                    </a:p>
                    <a:p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Измеряемые характеристики</a:t>
                      </a:r>
                    </a:p>
                    <a:p>
                      <a:endParaRPr lang="ru-RU" dirty="0"/>
                    </a:p>
                  </a:txBody>
                  <a:tcPr marL="80433" marR="80433"/>
                </a:tc>
              </a:tr>
              <a:tr h="10402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Опросник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копинг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стратегий школьного возраста»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(И.М. Никольская, Р.М. Грановская)</a:t>
                      </a:r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предназначена для выявления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копинг-стратегий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у школьников в напряженной ситуации или ситуации конфликта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/>
                </a:tc>
              </a:tr>
              <a:tr h="42186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Шкала тревожности Тейлора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измерения проявлений тревожности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/>
                </a:tc>
              </a:tr>
              <a:tr h="46958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Диагностика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копинг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стратегий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Хайма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Исследование форм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копинг-стратегий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/>
                </a:tc>
              </a:tr>
              <a:tr h="2877896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Опросник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Басса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Дарки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предназначен для диагностики агрессивных и враждебных реакций.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 агрессивностью понимается свойство личности, характеризующееся наличием деструктивных тенденций, в основном в области субъектно-объектных отношений. Враждебность понимается как реакция, развивающая негативные чувства и негативные оценки людей и событий.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Диагностика родителей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388" y="908050"/>
          <a:ext cx="7848872" cy="5760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7307"/>
                <a:gridCol w="4741565"/>
              </a:tblGrid>
              <a:tr h="661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Используемые  методики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Измеряемые характеристики</a:t>
                      </a:r>
                      <a:endParaRPr lang="ru-RU" sz="1800" dirty="0" smtClean="0">
                        <a:latin typeface="+mn-lt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77608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Опросник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«Взаимодействие родителей с ребенком»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Предназначен для анализа детско-родительских взаимодействий, эмоциональное отношение родителя к ребенку, особенности воспитательской позиции родителя, согласованность и удовлетворенность участников взаимодействия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109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Опросник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 семейных взаимоотношений»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позволяет определить различные нарушения процесса воспитания, выявить тип неграмотного патологического воспитания и установить некоторые причины этих нарушений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10988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Копинг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тест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Лазаруса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предназначена для определения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копинг-механизмов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 способов преодоления трудностей в различных сферах психической деятельности,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копинг-стратегий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222</TotalTime>
  <Words>340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Изящная</vt:lpstr>
      <vt:lpstr>Лист Microsoft Office Excel 97-2003</vt:lpstr>
      <vt:lpstr>  Результаты тестирования педагогов  МБОУ лицея №15 города Ставрополя</vt:lpstr>
      <vt:lpstr>Диагностика педагогов</vt:lpstr>
      <vt:lpstr>Средние показатели выраженности копинг- стратегий педагогов</vt:lpstr>
      <vt:lpstr>Слайд 4</vt:lpstr>
      <vt:lpstr>Слайд 5</vt:lpstr>
      <vt:lpstr>Результаты  тест – опросника механизмов психологической защиты «Индекс жизненного стиля»</vt:lpstr>
      <vt:lpstr>Слайд 7</vt:lpstr>
      <vt:lpstr>Диагностика учащихся</vt:lpstr>
      <vt:lpstr>Диагностика родителей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34</cp:revision>
  <dcterms:created xsi:type="dcterms:W3CDTF">2019-10-28T11:57:14Z</dcterms:created>
  <dcterms:modified xsi:type="dcterms:W3CDTF">2019-12-24T06:22:22Z</dcterms:modified>
</cp:coreProperties>
</file>