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Default Extension="sldx" ContentType="application/vnd.openxmlformats-officedocument.presentationml.slide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73" r:id="rId3"/>
    <p:sldId id="275" r:id="rId4"/>
    <p:sldId id="261" r:id="rId5"/>
    <p:sldId id="277" r:id="rId6"/>
    <p:sldId id="263" r:id="rId7"/>
    <p:sldId id="271" r:id="rId8"/>
    <p:sldId id="280" r:id="rId9"/>
    <p:sldId id="269" r:id="rId10"/>
    <p:sldId id="268" r:id="rId11"/>
    <p:sldId id="258" r:id="rId12"/>
    <p:sldId id="267" r:id="rId13"/>
    <p:sldId id="279" r:id="rId14"/>
    <p:sldId id="276" r:id="rId15"/>
    <p:sldId id="278" r:id="rId16"/>
    <p:sldId id="264" r:id="rId17"/>
    <p:sldId id="259" r:id="rId18"/>
    <p:sldId id="260" r:id="rId19"/>
    <p:sldId id="262" r:id="rId20"/>
    <p:sldId id="25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Копинг – поведение в срессовых ситуациях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 Копинг – поведение, ориентированное на решение задачи </c:v>
                </c:pt>
                <c:pt idx="1">
                  <c:v>Копинг поведение, основанное на эмоциональном переживании</c:v>
                </c:pt>
                <c:pt idx="2">
                  <c:v>Игбегание проблемы </c:v>
                </c:pt>
                <c:pt idx="3">
                  <c:v>Социальные отвлечения в копинг – поведении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3.18</c:v>
                </c:pt>
                <c:pt idx="1">
                  <c:v>5.3</c:v>
                </c:pt>
                <c:pt idx="2">
                  <c:v>2.2999999999999998</c:v>
                </c:pt>
                <c:pt idx="3">
                  <c:v>2.42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C6B342-0421-4FC8-A0EA-9DACBDA43F33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4CFB045-D37A-451B-90D0-BF911045BC7A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Стратегии </a:t>
          </a:r>
          <a:r>
            <a:rPr lang="ru-RU" b="1" dirty="0" err="1" smtClean="0">
              <a:solidFill>
                <a:schemeClr val="tx1"/>
              </a:solidFill>
            </a:rPr>
            <a:t>копинг</a:t>
          </a:r>
          <a:r>
            <a:rPr lang="ru-RU" b="1" dirty="0" smtClean="0">
              <a:solidFill>
                <a:schemeClr val="tx1"/>
              </a:solidFill>
            </a:rPr>
            <a:t> - поведения</a:t>
          </a:r>
          <a:endParaRPr lang="ru-RU" b="1" dirty="0">
            <a:solidFill>
              <a:schemeClr val="tx1"/>
            </a:solidFill>
          </a:endParaRPr>
        </a:p>
      </dgm:t>
    </dgm:pt>
    <dgm:pt modelId="{C22AE986-8B15-49DD-88E3-FE4A263AFCF9}" type="parTrans" cxnId="{13B1D6AE-40A0-4A93-9BCA-876EA20169BD}">
      <dgm:prSet/>
      <dgm:spPr/>
      <dgm:t>
        <a:bodyPr/>
        <a:lstStyle/>
        <a:p>
          <a:endParaRPr lang="ru-RU"/>
        </a:p>
      </dgm:t>
    </dgm:pt>
    <dgm:pt modelId="{62E4A3E3-0AE2-4B94-B0D6-88478FC1F047}" type="sibTrans" cxnId="{13B1D6AE-40A0-4A93-9BCA-876EA20169BD}">
      <dgm:prSet/>
      <dgm:spPr/>
      <dgm:t>
        <a:bodyPr/>
        <a:lstStyle/>
        <a:p>
          <a:endParaRPr lang="ru-RU"/>
        </a:p>
      </dgm:t>
    </dgm:pt>
    <dgm:pt modelId="{4252EA9B-44C0-4FA9-9F5B-EA4F7D46AC40}">
      <dgm:prSet phldrT="[Текст]" custT="1"/>
      <dgm:spPr/>
      <dgm:t>
        <a:bodyPr/>
        <a:lstStyle/>
        <a:p>
          <a:r>
            <a:rPr lang="ru-RU" sz="1050" b="1" dirty="0" smtClean="0">
              <a:solidFill>
                <a:schemeClr val="tx1"/>
              </a:solidFill>
            </a:rPr>
            <a:t>нормативные</a:t>
          </a:r>
          <a:endParaRPr lang="ru-RU" sz="1050" b="1" dirty="0">
            <a:solidFill>
              <a:schemeClr val="tx1"/>
            </a:solidFill>
          </a:endParaRPr>
        </a:p>
      </dgm:t>
    </dgm:pt>
    <dgm:pt modelId="{163683AA-099A-4420-BFAC-56D78FFA866C}" type="parTrans" cxnId="{C647D3D4-897D-4639-BBDA-3EE209C2F35E}">
      <dgm:prSet/>
      <dgm:spPr/>
      <dgm:t>
        <a:bodyPr/>
        <a:lstStyle/>
        <a:p>
          <a:endParaRPr lang="ru-RU"/>
        </a:p>
      </dgm:t>
    </dgm:pt>
    <dgm:pt modelId="{EA7D53AB-3930-4112-B49D-3271B54F0F6A}" type="sibTrans" cxnId="{C647D3D4-897D-4639-BBDA-3EE209C2F35E}">
      <dgm:prSet/>
      <dgm:spPr/>
      <dgm:t>
        <a:bodyPr/>
        <a:lstStyle/>
        <a:p>
          <a:endParaRPr lang="ru-RU"/>
        </a:p>
      </dgm:t>
    </dgm:pt>
    <dgm:pt modelId="{2A0677FF-B697-4599-A89E-3CE461ED96D9}">
      <dgm:prSet phldrT="[Текст]" custT="1"/>
      <dgm:spPr/>
      <dgm:t>
        <a:bodyPr/>
        <a:lstStyle/>
        <a:p>
          <a:r>
            <a:rPr lang="ru-RU" sz="1050" b="1" i="0" dirty="0" smtClean="0">
              <a:solidFill>
                <a:schemeClr val="tx1"/>
              </a:solidFill>
            </a:rPr>
            <a:t>асоциальные</a:t>
          </a:r>
          <a:endParaRPr lang="ru-RU" sz="1050" b="1" i="0" dirty="0">
            <a:solidFill>
              <a:schemeClr val="tx1"/>
            </a:solidFill>
          </a:endParaRPr>
        </a:p>
      </dgm:t>
    </dgm:pt>
    <dgm:pt modelId="{9EE74BB8-0FBA-4718-B108-374CFCE48732}" type="parTrans" cxnId="{90F5E35C-C75B-4CA8-87A0-3B4281CCE7C4}">
      <dgm:prSet/>
      <dgm:spPr/>
      <dgm:t>
        <a:bodyPr/>
        <a:lstStyle/>
        <a:p>
          <a:endParaRPr lang="ru-RU"/>
        </a:p>
      </dgm:t>
    </dgm:pt>
    <dgm:pt modelId="{5F135F74-882A-4488-8888-293295B45FF0}" type="sibTrans" cxnId="{90F5E35C-C75B-4CA8-87A0-3B4281CCE7C4}">
      <dgm:prSet/>
      <dgm:spPr/>
      <dgm:t>
        <a:bodyPr/>
        <a:lstStyle/>
        <a:p>
          <a:endParaRPr lang="ru-RU"/>
        </a:p>
      </dgm:t>
    </dgm:pt>
    <dgm:pt modelId="{68B7B85D-83F5-4918-83D2-040B1895390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пассивные</a:t>
          </a:r>
          <a:endParaRPr lang="ru-RU" b="1" dirty="0">
            <a:solidFill>
              <a:schemeClr val="tx1"/>
            </a:solidFill>
          </a:endParaRPr>
        </a:p>
      </dgm:t>
    </dgm:pt>
    <dgm:pt modelId="{88F9DE82-C5DF-4353-8206-A4A41D660F7E}" type="parTrans" cxnId="{9DA0C24E-06C8-4ECD-A385-5F184BCE8277}">
      <dgm:prSet/>
      <dgm:spPr/>
      <dgm:t>
        <a:bodyPr/>
        <a:lstStyle/>
        <a:p>
          <a:endParaRPr lang="ru-RU"/>
        </a:p>
      </dgm:t>
    </dgm:pt>
    <dgm:pt modelId="{7A3D35B1-1714-40DC-B062-611BAB960590}" type="sibTrans" cxnId="{9DA0C24E-06C8-4ECD-A385-5F184BCE8277}">
      <dgm:prSet/>
      <dgm:spPr/>
      <dgm:t>
        <a:bodyPr/>
        <a:lstStyle/>
        <a:p>
          <a:endParaRPr lang="ru-RU"/>
        </a:p>
      </dgm:t>
    </dgm:pt>
    <dgm:pt modelId="{C43E8763-7F62-459A-BC5F-0BA22C81A6C7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активные</a:t>
          </a:r>
          <a:endParaRPr lang="ru-RU" b="1" dirty="0">
            <a:solidFill>
              <a:schemeClr val="tx1"/>
            </a:solidFill>
          </a:endParaRPr>
        </a:p>
      </dgm:t>
    </dgm:pt>
    <dgm:pt modelId="{A5823D7C-4234-44B4-ADC8-C07EA886A2B1}" type="parTrans" cxnId="{63B71ED7-71CB-4218-A45E-9FBC91B7CCAD}">
      <dgm:prSet/>
      <dgm:spPr/>
      <dgm:t>
        <a:bodyPr/>
        <a:lstStyle/>
        <a:p>
          <a:endParaRPr lang="ru-RU"/>
        </a:p>
      </dgm:t>
    </dgm:pt>
    <dgm:pt modelId="{809F694B-F63C-4E5D-A872-ED2738E30344}" type="sibTrans" cxnId="{63B71ED7-71CB-4218-A45E-9FBC91B7CCAD}">
      <dgm:prSet/>
      <dgm:spPr/>
      <dgm:t>
        <a:bodyPr/>
        <a:lstStyle/>
        <a:p>
          <a:endParaRPr lang="ru-RU"/>
        </a:p>
      </dgm:t>
    </dgm:pt>
    <dgm:pt modelId="{21EFC950-BDEA-4D60-B723-6A37964FF0EB}">
      <dgm:prSet custT="1"/>
      <dgm:spPr/>
      <dgm:t>
        <a:bodyPr/>
        <a:lstStyle/>
        <a:p>
          <a:r>
            <a:rPr lang="ru-RU" sz="1050" b="1" dirty="0" err="1" smtClean="0">
              <a:solidFill>
                <a:schemeClr val="tx1"/>
              </a:solidFill>
            </a:rPr>
            <a:t>дезадаптивные</a:t>
          </a:r>
          <a:endParaRPr lang="ru-RU" sz="1050" b="1" dirty="0">
            <a:solidFill>
              <a:schemeClr val="tx1"/>
            </a:solidFill>
          </a:endParaRPr>
        </a:p>
      </dgm:t>
    </dgm:pt>
    <dgm:pt modelId="{AD67D33E-2D70-4FAE-8692-2FA8FBD35053}" type="parTrans" cxnId="{ACEED9C1-AA22-442C-B51F-F43ADDE353F5}">
      <dgm:prSet/>
      <dgm:spPr/>
      <dgm:t>
        <a:bodyPr/>
        <a:lstStyle/>
        <a:p>
          <a:endParaRPr lang="ru-RU"/>
        </a:p>
      </dgm:t>
    </dgm:pt>
    <dgm:pt modelId="{0A142539-5E27-499B-BFB1-820493D52A0B}" type="sibTrans" cxnId="{ACEED9C1-AA22-442C-B51F-F43ADDE353F5}">
      <dgm:prSet/>
      <dgm:spPr/>
      <dgm:t>
        <a:bodyPr/>
        <a:lstStyle/>
        <a:p>
          <a:endParaRPr lang="ru-RU"/>
        </a:p>
      </dgm:t>
    </dgm:pt>
    <dgm:pt modelId="{BF855489-4838-4999-997F-4FB5AA525D14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адаптивные</a:t>
          </a:r>
          <a:endParaRPr lang="ru-RU" b="1" dirty="0">
            <a:solidFill>
              <a:schemeClr val="tx1"/>
            </a:solidFill>
          </a:endParaRPr>
        </a:p>
      </dgm:t>
    </dgm:pt>
    <dgm:pt modelId="{3CA17FFC-B53B-442C-869B-6ADF899F3732}" type="parTrans" cxnId="{C44D129F-74C3-478B-BCD4-91FB9ECFF3A3}">
      <dgm:prSet/>
      <dgm:spPr/>
      <dgm:t>
        <a:bodyPr/>
        <a:lstStyle/>
        <a:p>
          <a:endParaRPr lang="ru-RU"/>
        </a:p>
      </dgm:t>
    </dgm:pt>
    <dgm:pt modelId="{6776F2CE-D749-454A-A3DB-173675DAB802}" type="sibTrans" cxnId="{C44D129F-74C3-478B-BCD4-91FB9ECFF3A3}">
      <dgm:prSet/>
      <dgm:spPr/>
      <dgm:t>
        <a:bodyPr/>
        <a:lstStyle/>
        <a:p>
          <a:endParaRPr lang="ru-RU"/>
        </a:p>
      </dgm:t>
    </dgm:pt>
    <dgm:pt modelId="{B33E474B-4066-41C3-B8FA-45961CC7D851}" type="pres">
      <dgm:prSet presAssocID="{E6C6B342-0421-4FC8-A0EA-9DACBDA43F3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2177C8-4659-4AB3-838E-5491AAF77BD2}" type="pres">
      <dgm:prSet presAssocID="{E4CFB045-D37A-451B-90D0-BF911045BC7A}" presName="centerShape" presStyleLbl="node0" presStyleIdx="0" presStyleCnt="1"/>
      <dgm:spPr/>
      <dgm:t>
        <a:bodyPr/>
        <a:lstStyle/>
        <a:p>
          <a:endParaRPr lang="ru-RU"/>
        </a:p>
      </dgm:t>
    </dgm:pt>
    <dgm:pt modelId="{2170D0F1-630C-4C8E-A6AB-5E4BCA6C500C}" type="pres">
      <dgm:prSet presAssocID="{4252EA9B-44C0-4FA9-9F5B-EA4F7D46AC4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762E82-D51E-43A8-A6ED-E7CA258D3297}" type="pres">
      <dgm:prSet presAssocID="{4252EA9B-44C0-4FA9-9F5B-EA4F7D46AC40}" presName="dummy" presStyleCnt="0"/>
      <dgm:spPr/>
    </dgm:pt>
    <dgm:pt modelId="{8D514010-54E7-495C-8B19-CB0F7154A0F8}" type="pres">
      <dgm:prSet presAssocID="{EA7D53AB-3930-4112-B49D-3271B54F0F6A}" presName="sibTrans" presStyleLbl="sibTrans2D1" presStyleIdx="0" presStyleCnt="6"/>
      <dgm:spPr/>
      <dgm:t>
        <a:bodyPr/>
        <a:lstStyle/>
        <a:p>
          <a:endParaRPr lang="ru-RU"/>
        </a:p>
      </dgm:t>
    </dgm:pt>
    <dgm:pt modelId="{54909E6E-32A0-41B7-A29A-C52C3A32FE1C}" type="pres">
      <dgm:prSet presAssocID="{2A0677FF-B697-4599-A89E-3CE461ED96D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1681D-F5E3-40CB-993F-2653843BB8CF}" type="pres">
      <dgm:prSet presAssocID="{2A0677FF-B697-4599-A89E-3CE461ED96D9}" presName="dummy" presStyleCnt="0"/>
      <dgm:spPr/>
    </dgm:pt>
    <dgm:pt modelId="{5907D4D9-0260-4D4B-A84C-993765DCE3A2}" type="pres">
      <dgm:prSet presAssocID="{5F135F74-882A-4488-8888-293295B45FF0}" presName="sibTrans" presStyleLbl="sibTrans2D1" presStyleIdx="1" presStyleCnt="6"/>
      <dgm:spPr/>
      <dgm:t>
        <a:bodyPr/>
        <a:lstStyle/>
        <a:p>
          <a:endParaRPr lang="ru-RU"/>
        </a:p>
      </dgm:t>
    </dgm:pt>
    <dgm:pt modelId="{760EAF4A-2413-450A-A346-E13F6456FFF6}" type="pres">
      <dgm:prSet presAssocID="{21EFC950-BDEA-4D60-B723-6A37964FF0EB}" presName="node" presStyleLbl="node1" presStyleIdx="2" presStyleCnt="6" custScaleX="110497" custScaleY="85838" custRadScaleRad="95701" custRadScaleInc="4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42A9F7-55EF-4DE5-8936-03D236FC5C7A}" type="pres">
      <dgm:prSet presAssocID="{21EFC950-BDEA-4D60-B723-6A37964FF0EB}" presName="dummy" presStyleCnt="0"/>
      <dgm:spPr/>
    </dgm:pt>
    <dgm:pt modelId="{318DF8CB-1BC6-4C9D-B45B-41DBFAEB0219}" type="pres">
      <dgm:prSet presAssocID="{0A142539-5E27-499B-BFB1-820493D52A0B}" presName="sibTrans" presStyleLbl="sibTrans2D1" presStyleIdx="2" presStyleCnt="6"/>
      <dgm:spPr/>
      <dgm:t>
        <a:bodyPr/>
        <a:lstStyle/>
        <a:p>
          <a:endParaRPr lang="ru-RU"/>
        </a:p>
      </dgm:t>
    </dgm:pt>
    <dgm:pt modelId="{EA5EA3A8-1E78-4D42-A156-F64CE72EB50C}" type="pres">
      <dgm:prSet presAssocID="{BF855489-4838-4999-997F-4FB5AA525D1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011BDC-62B7-44BC-A08E-06EE74C9790B}" type="pres">
      <dgm:prSet presAssocID="{BF855489-4838-4999-997F-4FB5AA525D14}" presName="dummy" presStyleCnt="0"/>
      <dgm:spPr/>
    </dgm:pt>
    <dgm:pt modelId="{1909CEB3-7463-4615-8B5F-2335301DA5EB}" type="pres">
      <dgm:prSet presAssocID="{6776F2CE-D749-454A-A3DB-173675DAB802}" presName="sibTrans" presStyleLbl="sibTrans2D1" presStyleIdx="3" presStyleCnt="6"/>
      <dgm:spPr/>
      <dgm:t>
        <a:bodyPr/>
        <a:lstStyle/>
        <a:p>
          <a:endParaRPr lang="ru-RU"/>
        </a:p>
      </dgm:t>
    </dgm:pt>
    <dgm:pt modelId="{F60205E4-4BB6-45E2-A95A-FE9F91A7B6CE}" type="pres">
      <dgm:prSet presAssocID="{68B7B85D-83F5-4918-83D2-040B1895390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CD696B-5EAC-4BD8-A3BE-E08585A5F389}" type="pres">
      <dgm:prSet presAssocID="{68B7B85D-83F5-4918-83D2-040B18953908}" presName="dummy" presStyleCnt="0"/>
      <dgm:spPr/>
    </dgm:pt>
    <dgm:pt modelId="{7D405012-175F-4690-BBD3-54706BAC2D91}" type="pres">
      <dgm:prSet presAssocID="{7A3D35B1-1714-40DC-B062-611BAB960590}" presName="sibTrans" presStyleLbl="sibTrans2D1" presStyleIdx="4" presStyleCnt="6"/>
      <dgm:spPr/>
      <dgm:t>
        <a:bodyPr/>
        <a:lstStyle/>
        <a:p>
          <a:endParaRPr lang="ru-RU"/>
        </a:p>
      </dgm:t>
    </dgm:pt>
    <dgm:pt modelId="{5705FD3E-560B-4EA0-AF5A-7507A7E6EA7D}" type="pres">
      <dgm:prSet presAssocID="{C43E8763-7F62-459A-BC5F-0BA22C81A6C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8BC621-E8AD-4726-935A-302DF42065B8}" type="pres">
      <dgm:prSet presAssocID="{C43E8763-7F62-459A-BC5F-0BA22C81A6C7}" presName="dummy" presStyleCnt="0"/>
      <dgm:spPr/>
    </dgm:pt>
    <dgm:pt modelId="{D34EB5F8-6948-4C07-8B5E-0A0678DB135C}" type="pres">
      <dgm:prSet presAssocID="{809F694B-F63C-4E5D-A872-ED2738E30344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C647D3D4-897D-4639-BBDA-3EE209C2F35E}" srcId="{E4CFB045-D37A-451B-90D0-BF911045BC7A}" destId="{4252EA9B-44C0-4FA9-9F5B-EA4F7D46AC40}" srcOrd="0" destOrd="0" parTransId="{163683AA-099A-4420-BFAC-56D78FFA866C}" sibTransId="{EA7D53AB-3930-4112-B49D-3271B54F0F6A}"/>
    <dgm:cxn modelId="{E6CE3313-60E2-4F2F-BFDF-F1643F08DCE0}" type="presOf" srcId="{0A142539-5E27-499B-BFB1-820493D52A0B}" destId="{318DF8CB-1BC6-4C9D-B45B-41DBFAEB0219}" srcOrd="0" destOrd="0" presId="urn:microsoft.com/office/officeart/2005/8/layout/radial6"/>
    <dgm:cxn modelId="{3E9ED9E6-74CD-4A74-B310-B935E368737A}" type="presOf" srcId="{BF855489-4838-4999-997F-4FB5AA525D14}" destId="{EA5EA3A8-1E78-4D42-A156-F64CE72EB50C}" srcOrd="0" destOrd="0" presId="urn:microsoft.com/office/officeart/2005/8/layout/radial6"/>
    <dgm:cxn modelId="{35A0847E-A9C0-48CA-8E88-61C254242B03}" type="presOf" srcId="{7A3D35B1-1714-40DC-B062-611BAB960590}" destId="{7D405012-175F-4690-BBD3-54706BAC2D91}" srcOrd="0" destOrd="0" presId="urn:microsoft.com/office/officeart/2005/8/layout/radial6"/>
    <dgm:cxn modelId="{5BE2C726-7275-4C49-9BDA-D8B61941C35B}" type="presOf" srcId="{4252EA9B-44C0-4FA9-9F5B-EA4F7D46AC40}" destId="{2170D0F1-630C-4C8E-A6AB-5E4BCA6C500C}" srcOrd="0" destOrd="0" presId="urn:microsoft.com/office/officeart/2005/8/layout/radial6"/>
    <dgm:cxn modelId="{ACEED9C1-AA22-442C-B51F-F43ADDE353F5}" srcId="{E4CFB045-D37A-451B-90D0-BF911045BC7A}" destId="{21EFC950-BDEA-4D60-B723-6A37964FF0EB}" srcOrd="2" destOrd="0" parTransId="{AD67D33E-2D70-4FAE-8692-2FA8FBD35053}" sibTransId="{0A142539-5E27-499B-BFB1-820493D52A0B}"/>
    <dgm:cxn modelId="{90F5E35C-C75B-4CA8-87A0-3B4281CCE7C4}" srcId="{E4CFB045-D37A-451B-90D0-BF911045BC7A}" destId="{2A0677FF-B697-4599-A89E-3CE461ED96D9}" srcOrd="1" destOrd="0" parTransId="{9EE74BB8-0FBA-4718-B108-374CFCE48732}" sibTransId="{5F135F74-882A-4488-8888-293295B45FF0}"/>
    <dgm:cxn modelId="{395DFFD1-8A9C-42B5-BF74-C5B4E89F409E}" type="presOf" srcId="{5F135F74-882A-4488-8888-293295B45FF0}" destId="{5907D4D9-0260-4D4B-A84C-993765DCE3A2}" srcOrd="0" destOrd="0" presId="urn:microsoft.com/office/officeart/2005/8/layout/radial6"/>
    <dgm:cxn modelId="{C983F212-D542-4D58-A226-AF34C3137CC8}" type="presOf" srcId="{809F694B-F63C-4E5D-A872-ED2738E30344}" destId="{D34EB5F8-6948-4C07-8B5E-0A0678DB135C}" srcOrd="0" destOrd="0" presId="urn:microsoft.com/office/officeart/2005/8/layout/radial6"/>
    <dgm:cxn modelId="{63B71ED7-71CB-4218-A45E-9FBC91B7CCAD}" srcId="{E4CFB045-D37A-451B-90D0-BF911045BC7A}" destId="{C43E8763-7F62-459A-BC5F-0BA22C81A6C7}" srcOrd="5" destOrd="0" parTransId="{A5823D7C-4234-44B4-ADC8-C07EA886A2B1}" sibTransId="{809F694B-F63C-4E5D-A872-ED2738E30344}"/>
    <dgm:cxn modelId="{13B1D6AE-40A0-4A93-9BCA-876EA20169BD}" srcId="{E6C6B342-0421-4FC8-A0EA-9DACBDA43F33}" destId="{E4CFB045-D37A-451B-90D0-BF911045BC7A}" srcOrd="0" destOrd="0" parTransId="{C22AE986-8B15-49DD-88E3-FE4A263AFCF9}" sibTransId="{62E4A3E3-0AE2-4B94-B0D6-88478FC1F047}"/>
    <dgm:cxn modelId="{C44D129F-74C3-478B-BCD4-91FB9ECFF3A3}" srcId="{E4CFB045-D37A-451B-90D0-BF911045BC7A}" destId="{BF855489-4838-4999-997F-4FB5AA525D14}" srcOrd="3" destOrd="0" parTransId="{3CA17FFC-B53B-442C-869B-6ADF899F3732}" sibTransId="{6776F2CE-D749-454A-A3DB-173675DAB802}"/>
    <dgm:cxn modelId="{708D8168-FEC5-4A32-AC00-CB3F57277E1C}" type="presOf" srcId="{EA7D53AB-3930-4112-B49D-3271B54F0F6A}" destId="{8D514010-54E7-495C-8B19-CB0F7154A0F8}" srcOrd="0" destOrd="0" presId="urn:microsoft.com/office/officeart/2005/8/layout/radial6"/>
    <dgm:cxn modelId="{96ED70C1-1232-470E-933C-4893C3F7B647}" type="presOf" srcId="{C43E8763-7F62-459A-BC5F-0BA22C81A6C7}" destId="{5705FD3E-560B-4EA0-AF5A-7507A7E6EA7D}" srcOrd="0" destOrd="0" presId="urn:microsoft.com/office/officeart/2005/8/layout/radial6"/>
    <dgm:cxn modelId="{2D390E45-FBA0-4AAB-AC1D-18F6472BC7E9}" type="presOf" srcId="{6776F2CE-D749-454A-A3DB-173675DAB802}" destId="{1909CEB3-7463-4615-8B5F-2335301DA5EB}" srcOrd="0" destOrd="0" presId="urn:microsoft.com/office/officeart/2005/8/layout/radial6"/>
    <dgm:cxn modelId="{13D9DD80-0225-4E2F-8406-112F5559F83F}" type="presOf" srcId="{E4CFB045-D37A-451B-90D0-BF911045BC7A}" destId="{0C2177C8-4659-4AB3-838E-5491AAF77BD2}" srcOrd="0" destOrd="0" presId="urn:microsoft.com/office/officeart/2005/8/layout/radial6"/>
    <dgm:cxn modelId="{9DA0C24E-06C8-4ECD-A385-5F184BCE8277}" srcId="{E4CFB045-D37A-451B-90D0-BF911045BC7A}" destId="{68B7B85D-83F5-4918-83D2-040B18953908}" srcOrd="4" destOrd="0" parTransId="{88F9DE82-C5DF-4353-8206-A4A41D660F7E}" sibTransId="{7A3D35B1-1714-40DC-B062-611BAB960590}"/>
    <dgm:cxn modelId="{B3A6B695-D1DA-4996-8BB7-46B6D4345C7F}" type="presOf" srcId="{68B7B85D-83F5-4918-83D2-040B18953908}" destId="{F60205E4-4BB6-45E2-A95A-FE9F91A7B6CE}" srcOrd="0" destOrd="0" presId="urn:microsoft.com/office/officeart/2005/8/layout/radial6"/>
    <dgm:cxn modelId="{6497F4A3-0A5E-42AE-9D22-D3FDBB4B3CB5}" type="presOf" srcId="{21EFC950-BDEA-4D60-B723-6A37964FF0EB}" destId="{760EAF4A-2413-450A-A346-E13F6456FFF6}" srcOrd="0" destOrd="0" presId="urn:microsoft.com/office/officeart/2005/8/layout/radial6"/>
    <dgm:cxn modelId="{C5A431A4-A993-42D2-9D52-50AFB54CC1FF}" type="presOf" srcId="{2A0677FF-B697-4599-A89E-3CE461ED96D9}" destId="{54909E6E-32A0-41B7-A29A-C52C3A32FE1C}" srcOrd="0" destOrd="0" presId="urn:microsoft.com/office/officeart/2005/8/layout/radial6"/>
    <dgm:cxn modelId="{1C8D317E-307A-4BED-A873-346081EC4243}" type="presOf" srcId="{E6C6B342-0421-4FC8-A0EA-9DACBDA43F33}" destId="{B33E474B-4066-41C3-B8FA-45961CC7D851}" srcOrd="0" destOrd="0" presId="urn:microsoft.com/office/officeart/2005/8/layout/radial6"/>
    <dgm:cxn modelId="{3C8D5C4A-03F6-44A6-995C-19FCD9AE97D8}" type="presParOf" srcId="{B33E474B-4066-41C3-B8FA-45961CC7D851}" destId="{0C2177C8-4659-4AB3-838E-5491AAF77BD2}" srcOrd="0" destOrd="0" presId="urn:microsoft.com/office/officeart/2005/8/layout/radial6"/>
    <dgm:cxn modelId="{7E91132A-ACDA-4256-A21E-1095C0E5DE93}" type="presParOf" srcId="{B33E474B-4066-41C3-B8FA-45961CC7D851}" destId="{2170D0F1-630C-4C8E-A6AB-5E4BCA6C500C}" srcOrd="1" destOrd="0" presId="urn:microsoft.com/office/officeart/2005/8/layout/radial6"/>
    <dgm:cxn modelId="{5E09E91C-3371-4E92-98C1-CBBE62F5CA25}" type="presParOf" srcId="{B33E474B-4066-41C3-B8FA-45961CC7D851}" destId="{86762E82-D51E-43A8-A6ED-E7CA258D3297}" srcOrd="2" destOrd="0" presId="urn:microsoft.com/office/officeart/2005/8/layout/radial6"/>
    <dgm:cxn modelId="{266C8BDF-20C1-49B7-A4C9-D2535D728618}" type="presParOf" srcId="{B33E474B-4066-41C3-B8FA-45961CC7D851}" destId="{8D514010-54E7-495C-8B19-CB0F7154A0F8}" srcOrd="3" destOrd="0" presId="urn:microsoft.com/office/officeart/2005/8/layout/radial6"/>
    <dgm:cxn modelId="{BF7F7968-68E9-42C7-AD2E-16A390EB7B90}" type="presParOf" srcId="{B33E474B-4066-41C3-B8FA-45961CC7D851}" destId="{54909E6E-32A0-41B7-A29A-C52C3A32FE1C}" srcOrd="4" destOrd="0" presId="urn:microsoft.com/office/officeart/2005/8/layout/radial6"/>
    <dgm:cxn modelId="{BDA990BA-748A-45CE-84C3-7701C0D4E984}" type="presParOf" srcId="{B33E474B-4066-41C3-B8FA-45961CC7D851}" destId="{2D51681D-F5E3-40CB-993F-2653843BB8CF}" srcOrd="5" destOrd="0" presId="urn:microsoft.com/office/officeart/2005/8/layout/radial6"/>
    <dgm:cxn modelId="{C2406999-B0D2-4D24-BBD1-93AD7EE1B8AB}" type="presParOf" srcId="{B33E474B-4066-41C3-B8FA-45961CC7D851}" destId="{5907D4D9-0260-4D4B-A84C-993765DCE3A2}" srcOrd="6" destOrd="0" presId="urn:microsoft.com/office/officeart/2005/8/layout/radial6"/>
    <dgm:cxn modelId="{DB28816A-689A-4977-98DB-ECDB917EC4A9}" type="presParOf" srcId="{B33E474B-4066-41C3-B8FA-45961CC7D851}" destId="{760EAF4A-2413-450A-A346-E13F6456FFF6}" srcOrd="7" destOrd="0" presId="urn:microsoft.com/office/officeart/2005/8/layout/radial6"/>
    <dgm:cxn modelId="{239AB8B3-25BA-423E-96C9-439861992D8E}" type="presParOf" srcId="{B33E474B-4066-41C3-B8FA-45961CC7D851}" destId="{B442A9F7-55EF-4DE5-8936-03D236FC5C7A}" srcOrd="8" destOrd="0" presId="urn:microsoft.com/office/officeart/2005/8/layout/radial6"/>
    <dgm:cxn modelId="{B41E1CCD-0696-43F7-8357-39477A6FE24F}" type="presParOf" srcId="{B33E474B-4066-41C3-B8FA-45961CC7D851}" destId="{318DF8CB-1BC6-4C9D-B45B-41DBFAEB0219}" srcOrd="9" destOrd="0" presId="urn:microsoft.com/office/officeart/2005/8/layout/radial6"/>
    <dgm:cxn modelId="{56CEF2A8-8F40-4E96-8979-C510ED79F570}" type="presParOf" srcId="{B33E474B-4066-41C3-B8FA-45961CC7D851}" destId="{EA5EA3A8-1E78-4D42-A156-F64CE72EB50C}" srcOrd="10" destOrd="0" presId="urn:microsoft.com/office/officeart/2005/8/layout/radial6"/>
    <dgm:cxn modelId="{DA8E3B27-E069-4E16-BE03-BE3E1A5BBA1D}" type="presParOf" srcId="{B33E474B-4066-41C3-B8FA-45961CC7D851}" destId="{85011BDC-62B7-44BC-A08E-06EE74C9790B}" srcOrd="11" destOrd="0" presId="urn:microsoft.com/office/officeart/2005/8/layout/radial6"/>
    <dgm:cxn modelId="{B9612A9A-A5B3-40B0-BE3F-BB33581F0575}" type="presParOf" srcId="{B33E474B-4066-41C3-B8FA-45961CC7D851}" destId="{1909CEB3-7463-4615-8B5F-2335301DA5EB}" srcOrd="12" destOrd="0" presId="urn:microsoft.com/office/officeart/2005/8/layout/radial6"/>
    <dgm:cxn modelId="{632B2C00-728D-4462-A3F1-B77A2DF4E51B}" type="presParOf" srcId="{B33E474B-4066-41C3-B8FA-45961CC7D851}" destId="{F60205E4-4BB6-45E2-A95A-FE9F91A7B6CE}" srcOrd="13" destOrd="0" presId="urn:microsoft.com/office/officeart/2005/8/layout/radial6"/>
    <dgm:cxn modelId="{30A4EFA6-FE0E-46C9-B46B-2166CC691F6E}" type="presParOf" srcId="{B33E474B-4066-41C3-B8FA-45961CC7D851}" destId="{D6CD696B-5EAC-4BD8-A3BE-E08585A5F389}" srcOrd="14" destOrd="0" presId="urn:microsoft.com/office/officeart/2005/8/layout/radial6"/>
    <dgm:cxn modelId="{F3A20FFD-96AA-4BE0-8139-42724A8C5465}" type="presParOf" srcId="{B33E474B-4066-41C3-B8FA-45961CC7D851}" destId="{7D405012-175F-4690-BBD3-54706BAC2D91}" srcOrd="15" destOrd="0" presId="urn:microsoft.com/office/officeart/2005/8/layout/radial6"/>
    <dgm:cxn modelId="{CB08729A-8115-43AA-85C5-C92EBAA5F523}" type="presParOf" srcId="{B33E474B-4066-41C3-B8FA-45961CC7D851}" destId="{5705FD3E-560B-4EA0-AF5A-7507A7E6EA7D}" srcOrd="16" destOrd="0" presId="urn:microsoft.com/office/officeart/2005/8/layout/radial6"/>
    <dgm:cxn modelId="{A8B25CF1-FAF8-4696-B271-B1B720C579C1}" type="presParOf" srcId="{B33E474B-4066-41C3-B8FA-45961CC7D851}" destId="{AF8BC621-E8AD-4726-935A-302DF42065B8}" srcOrd="17" destOrd="0" presId="urn:microsoft.com/office/officeart/2005/8/layout/radial6"/>
    <dgm:cxn modelId="{CAA76E2A-2F39-4B40-BC2E-2F6021A4DA56}" type="presParOf" srcId="{B33E474B-4066-41C3-B8FA-45961CC7D851}" destId="{D34EB5F8-6948-4C07-8B5E-0A0678DB135C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4EB5F8-6948-4C07-8B5E-0A0678DB135C}">
      <dsp:nvSpPr>
        <dsp:cNvPr id="0" name=""/>
        <dsp:cNvSpPr/>
      </dsp:nvSpPr>
      <dsp:spPr>
        <a:xfrm>
          <a:off x="623129" y="584100"/>
          <a:ext cx="4016375" cy="4016375"/>
        </a:xfrm>
        <a:prstGeom prst="blockArc">
          <a:avLst>
            <a:gd name="adj1" fmla="val 12600000"/>
            <a:gd name="adj2" fmla="val 16200000"/>
            <a:gd name="adj3" fmla="val 4506"/>
          </a:avLst>
        </a:prstGeom>
        <a:solidFill>
          <a:schemeClr val="accent4">
            <a:hueOff val="17235884"/>
            <a:satOff val="-43603"/>
            <a:lumOff val="19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405012-175F-4690-BBD3-54706BAC2D91}">
      <dsp:nvSpPr>
        <dsp:cNvPr id="0" name=""/>
        <dsp:cNvSpPr/>
      </dsp:nvSpPr>
      <dsp:spPr>
        <a:xfrm>
          <a:off x="623129" y="584100"/>
          <a:ext cx="4016375" cy="4016375"/>
        </a:xfrm>
        <a:prstGeom prst="blockArc">
          <a:avLst>
            <a:gd name="adj1" fmla="val 9000000"/>
            <a:gd name="adj2" fmla="val 12600000"/>
            <a:gd name="adj3" fmla="val 4506"/>
          </a:avLst>
        </a:prstGeom>
        <a:solidFill>
          <a:schemeClr val="accent4">
            <a:hueOff val="13788708"/>
            <a:satOff val="-34882"/>
            <a:lumOff val="15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9CEB3-7463-4615-8B5F-2335301DA5EB}">
      <dsp:nvSpPr>
        <dsp:cNvPr id="0" name=""/>
        <dsp:cNvSpPr/>
      </dsp:nvSpPr>
      <dsp:spPr>
        <a:xfrm>
          <a:off x="623129" y="584100"/>
          <a:ext cx="4016375" cy="4016375"/>
        </a:xfrm>
        <a:prstGeom prst="blockArc">
          <a:avLst>
            <a:gd name="adj1" fmla="val 5400000"/>
            <a:gd name="adj2" fmla="val 9000000"/>
            <a:gd name="adj3" fmla="val 4506"/>
          </a:avLst>
        </a:prstGeom>
        <a:solidFill>
          <a:schemeClr val="accent4">
            <a:hueOff val="10341531"/>
            <a:satOff val="-26162"/>
            <a:lumOff val="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DF8CB-1BC6-4C9D-B45B-41DBFAEB0219}">
      <dsp:nvSpPr>
        <dsp:cNvPr id="0" name=""/>
        <dsp:cNvSpPr/>
      </dsp:nvSpPr>
      <dsp:spPr>
        <a:xfrm>
          <a:off x="524089" y="586600"/>
          <a:ext cx="4016375" cy="4016375"/>
        </a:xfrm>
        <a:prstGeom prst="blockArc">
          <a:avLst>
            <a:gd name="adj1" fmla="val 1762927"/>
            <a:gd name="adj2" fmla="val 5226476"/>
            <a:gd name="adj3" fmla="val 4506"/>
          </a:avLst>
        </a:prstGeom>
        <a:solidFill>
          <a:schemeClr val="accent4">
            <a:hueOff val="6894354"/>
            <a:satOff val="-17441"/>
            <a:lumOff val="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7D4D9-0260-4D4B-A84C-993765DCE3A2}">
      <dsp:nvSpPr>
        <dsp:cNvPr id="0" name=""/>
        <dsp:cNvSpPr/>
      </dsp:nvSpPr>
      <dsp:spPr>
        <a:xfrm>
          <a:off x="576624" y="498738"/>
          <a:ext cx="4016375" cy="4016375"/>
        </a:xfrm>
        <a:prstGeom prst="blockArc">
          <a:avLst>
            <a:gd name="adj1" fmla="val 19970259"/>
            <a:gd name="adj2" fmla="val 1942231"/>
            <a:gd name="adj3" fmla="val 4506"/>
          </a:avLst>
        </a:prstGeom>
        <a:solidFill>
          <a:schemeClr val="accent4">
            <a:hueOff val="3447177"/>
            <a:satOff val="-8721"/>
            <a:lumOff val="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14010-54E7-495C-8B19-CB0F7154A0F8}">
      <dsp:nvSpPr>
        <dsp:cNvPr id="0" name=""/>
        <dsp:cNvSpPr/>
      </dsp:nvSpPr>
      <dsp:spPr>
        <a:xfrm>
          <a:off x="623129" y="584100"/>
          <a:ext cx="4016375" cy="4016375"/>
        </a:xfrm>
        <a:prstGeom prst="blockArc">
          <a:avLst>
            <a:gd name="adj1" fmla="val 16200000"/>
            <a:gd name="adj2" fmla="val 19800000"/>
            <a:gd name="adj3" fmla="val 450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2177C8-4659-4AB3-838E-5491AAF77BD2}">
      <dsp:nvSpPr>
        <dsp:cNvPr id="0" name=""/>
        <dsp:cNvSpPr/>
      </dsp:nvSpPr>
      <dsp:spPr>
        <a:xfrm>
          <a:off x="1733678" y="1694649"/>
          <a:ext cx="1795277" cy="179527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Стратегии </a:t>
          </a:r>
          <a:r>
            <a:rPr lang="ru-RU" sz="1800" b="1" kern="1200" dirty="0" err="1" smtClean="0">
              <a:solidFill>
                <a:schemeClr val="tx1"/>
              </a:solidFill>
            </a:rPr>
            <a:t>копинг</a:t>
          </a:r>
          <a:r>
            <a:rPr lang="ru-RU" sz="1800" b="1" kern="1200" dirty="0" smtClean="0">
              <a:solidFill>
                <a:schemeClr val="tx1"/>
              </a:solidFill>
            </a:rPr>
            <a:t> - поведения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733678" y="1694649"/>
        <a:ext cx="1795277" cy="1795277"/>
      </dsp:txXfrm>
    </dsp:sp>
    <dsp:sp modelId="{2170D0F1-630C-4C8E-A6AB-5E4BCA6C500C}">
      <dsp:nvSpPr>
        <dsp:cNvPr id="0" name=""/>
        <dsp:cNvSpPr/>
      </dsp:nvSpPr>
      <dsp:spPr>
        <a:xfrm>
          <a:off x="2002970" y="994"/>
          <a:ext cx="1256694" cy="125669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/>
              </a:solidFill>
            </a:rPr>
            <a:t>нормативные</a:t>
          </a:r>
          <a:endParaRPr lang="ru-RU" sz="1050" b="1" kern="1200" dirty="0">
            <a:solidFill>
              <a:schemeClr val="tx1"/>
            </a:solidFill>
          </a:endParaRPr>
        </a:p>
      </dsp:txBody>
      <dsp:txXfrm>
        <a:off x="2002970" y="994"/>
        <a:ext cx="1256694" cy="1256694"/>
      </dsp:txXfrm>
    </dsp:sp>
    <dsp:sp modelId="{54909E6E-32A0-41B7-A29A-C52C3A32FE1C}">
      <dsp:nvSpPr>
        <dsp:cNvPr id="0" name=""/>
        <dsp:cNvSpPr/>
      </dsp:nvSpPr>
      <dsp:spPr>
        <a:xfrm>
          <a:off x="3702931" y="982467"/>
          <a:ext cx="1256694" cy="1256694"/>
        </a:xfrm>
        <a:prstGeom prst="ellipse">
          <a:avLst/>
        </a:prstGeom>
        <a:solidFill>
          <a:schemeClr val="accent4">
            <a:hueOff val="3447177"/>
            <a:satOff val="-8721"/>
            <a:lumOff val="392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0" kern="1200" dirty="0" smtClean="0">
              <a:solidFill>
                <a:schemeClr val="tx1"/>
              </a:solidFill>
            </a:rPr>
            <a:t>асоциальные</a:t>
          </a:r>
          <a:endParaRPr lang="ru-RU" sz="1050" b="1" i="0" kern="1200" dirty="0">
            <a:solidFill>
              <a:schemeClr val="tx1"/>
            </a:solidFill>
          </a:endParaRPr>
        </a:p>
      </dsp:txBody>
      <dsp:txXfrm>
        <a:off x="3702931" y="982467"/>
        <a:ext cx="1256694" cy="1256694"/>
      </dsp:txXfrm>
    </dsp:sp>
    <dsp:sp modelId="{760EAF4A-2413-450A-A346-E13F6456FFF6}">
      <dsp:nvSpPr>
        <dsp:cNvPr id="0" name=""/>
        <dsp:cNvSpPr/>
      </dsp:nvSpPr>
      <dsp:spPr>
        <a:xfrm>
          <a:off x="3548419" y="3018511"/>
          <a:ext cx="1388609" cy="1078721"/>
        </a:xfrm>
        <a:prstGeom prst="ellipse">
          <a:avLst/>
        </a:prstGeom>
        <a:solidFill>
          <a:schemeClr val="accent4">
            <a:hueOff val="6894354"/>
            <a:satOff val="-17441"/>
            <a:lumOff val="784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err="1" smtClean="0">
              <a:solidFill>
                <a:schemeClr val="tx1"/>
              </a:solidFill>
            </a:rPr>
            <a:t>дезадаптивные</a:t>
          </a:r>
          <a:endParaRPr lang="ru-RU" sz="1050" b="1" kern="1200" dirty="0">
            <a:solidFill>
              <a:schemeClr val="tx1"/>
            </a:solidFill>
          </a:endParaRPr>
        </a:p>
      </dsp:txBody>
      <dsp:txXfrm>
        <a:off x="3548419" y="3018511"/>
        <a:ext cx="1388609" cy="1078721"/>
      </dsp:txXfrm>
    </dsp:sp>
    <dsp:sp modelId="{EA5EA3A8-1E78-4D42-A156-F64CE72EB50C}">
      <dsp:nvSpPr>
        <dsp:cNvPr id="0" name=""/>
        <dsp:cNvSpPr/>
      </dsp:nvSpPr>
      <dsp:spPr>
        <a:xfrm>
          <a:off x="2002970" y="3926887"/>
          <a:ext cx="1256694" cy="1256694"/>
        </a:xfrm>
        <a:prstGeom prst="ellipse">
          <a:avLst/>
        </a:prstGeom>
        <a:solidFill>
          <a:schemeClr val="accent4">
            <a:hueOff val="10341531"/>
            <a:satOff val="-26162"/>
            <a:lumOff val="1176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адаптивные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2002970" y="3926887"/>
        <a:ext cx="1256694" cy="1256694"/>
      </dsp:txXfrm>
    </dsp:sp>
    <dsp:sp modelId="{F60205E4-4BB6-45E2-A95A-FE9F91A7B6CE}">
      <dsp:nvSpPr>
        <dsp:cNvPr id="0" name=""/>
        <dsp:cNvSpPr/>
      </dsp:nvSpPr>
      <dsp:spPr>
        <a:xfrm>
          <a:off x="303008" y="2945414"/>
          <a:ext cx="1256694" cy="1256694"/>
        </a:xfrm>
        <a:prstGeom prst="ellipse">
          <a:avLst/>
        </a:prstGeom>
        <a:solidFill>
          <a:schemeClr val="accent4">
            <a:hueOff val="13788708"/>
            <a:satOff val="-34882"/>
            <a:lumOff val="1568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пассивные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303008" y="2945414"/>
        <a:ext cx="1256694" cy="1256694"/>
      </dsp:txXfrm>
    </dsp:sp>
    <dsp:sp modelId="{5705FD3E-560B-4EA0-AF5A-7507A7E6EA7D}">
      <dsp:nvSpPr>
        <dsp:cNvPr id="0" name=""/>
        <dsp:cNvSpPr/>
      </dsp:nvSpPr>
      <dsp:spPr>
        <a:xfrm>
          <a:off x="303008" y="982467"/>
          <a:ext cx="1256694" cy="1256694"/>
        </a:xfrm>
        <a:prstGeom prst="ellipse">
          <a:avLst/>
        </a:prstGeom>
        <a:solidFill>
          <a:schemeClr val="accent4">
            <a:hueOff val="17235884"/>
            <a:satOff val="-43603"/>
            <a:lumOff val="196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активные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303008" y="982467"/>
        <a:ext cx="1256694" cy="1256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9EB02-7A62-43DC-9D3F-9272CF2D34A4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DCE82-0252-408C-93E5-417850E6A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9741AA5-E5BD-4C78-91EE-304438F113E8}" type="datetimeFigureOut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9C84414-3A69-4833-85A6-776C83406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13EDC-37B2-48BC-9D22-DDF8CBA567CA}" type="datetimeFigureOut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07CF3-CAE8-4EFE-91C8-3BAEA0705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804099-4516-4F3D-80FF-2D8F034E9660}" type="datetimeFigureOut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80B0218-BBF3-41AF-8BF3-A3394B467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01745-DA28-40D4-9861-3CF8BC4100C9}" type="datetimeFigureOut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1BBBC-6BC9-4A74-B195-8A9EFD68C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4804A03-DE1F-464D-AC2B-1E9CD85F79F0}" type="datetimeFigureOut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931765-B939-4844-A29C-83BEBD8BD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2AB5A-AE11-4D43-A150-0CCAB733B4C2}" type="datetimeFigureOut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325BF-2919-4268-8B69-D599D5DED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6D2DE-FD51-410F-B991-19AC018C07F1}" type="datetimeFigureOut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06CDE-91E1-4F9E-9A39-6D7C7A752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D8D87-6D33-4026-8A95-F30EDDB8C483}" type="datetimeFigureOut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34F03-FAEA-4AEF-895C-CE487CBBB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CDC4A-5EF7-4B02-A1F4-2F7C86A5C5B6}" type="datetimeFigureOut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C26F-CC6C-4D52-BF2C-8DF172065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8C692-45E9-4C20-8C9F-A7C1F7B64A56}" type="datetimeFigureOut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3E639-BD9C-4BD4-945E-1D1F7CD55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428DD7-33EE-448A-9C73-8299F237B10C}" type="datetimeFigureOut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22E8B5-9CB0-400C-9D90-EC62E735C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4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EBD2FEA-F386-4A0D-BA9D-CD1FD75DDA86}" type="datetimeFigureOut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78D60F3-C036-47F5-AE40-11A8EB730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1" r:id="rId2"/>
    <p:sldLayoutId id="2147483789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90" r:id="rId9"/>
    <p:sldLayoutId id="2147483787" r:id="rId10"/>
    <p:sldLayoutId id="21474837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Microsoft_Office_PowerPoint2.sl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404664"/>
            <a:ext cx="6264696" cy="252028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200" dirty="0" smtClean="0"/>
              <a:t>Развитие </a:t>
            </a:r>
            <a:r>
              <a:rPr lang="ru-RU" sz="3200" dirty="0" err="1" smtClean="0"/>
              <a:t>копинг</a:t>
            </a:r>
            <a:r>
              <a:rPr lang="ru-RU" sz="3200" dirty="0" smtClean="0"/>
              <a:t> - стратегии поведения школьников как основы самовоспитания личности</a:t>
            </a:r>
            <a:endParaRPr lang="ru-RU" sz="3200" dirty="0"/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388" y="3429000"/>
            <a:ext cx="5394325" cy="3168650"/>
          </a:xfrm>
        </p:spPr>
        <p:txBody>
          <a:bodyPr/>
          <a:lstStyle/>
          <a:p>
            <a:pPr eaLnBrk="1" hangingPunct="1"/>
            <a:r>
              <a:rPr lang="ru-RU" sz="2400" smtClean="0"/>
              <a:t>Промежуточный отчет</a:t>
            </a:r>
            <a:br>
              <a:rPr lang="ru-RU" sz="2400" smtClean="0"/>
            </a:br>
            <a:r>
              <a:rPr lang="ru-RU" sz="2400" smtClean="0"/>
              <a:t>о реализации проекта </a:t>
            </a:r>
          </a:p>
          <a:p>
            <a:pPr eaLnBrk="1" hangingPunct="1"/>
            <a:r>
              <a:rPr lang="ru-RU" sz="2400" smtClean="0"/>
              <a:t>краевой инновационной площадки</a:t>
            </a:r>
            <a:br>
              <a:rPr lang="ru-RU" sz="2400" smtClean="0"/>
            </a:br>
            <a:r>
              <a:rPr lang="ru-RU" sz="2400" smtClean="0"/>
              <a:t>в сфере образования </a:t>
            </a:r>
          </a:p>
          <a:p>
            <a:pPr eaLnBrk="1" hangingPunct="1"/>
            <a:r>
              <a:rPr lang="ru-RU" sz="2400" smtClean="0"/>
              <a:t>в Ставропольском крае</a:t>
            </a:r>
            <a:br>
              <a:rPr lang="ru-RU" sz="2400" smtClean="0"/>
            </a:br>
            <a:r>
              <a:rPr lang="ru-RU" sz="2400" smtClean="0"/>
              <a:t>за период 01.01.2019 г. по 10.09.2019 г.</a:t>
            </a:r>
          </a:p>
          <a:p>
            <a:pPr eaLnBrk="1" hangingPunct="1"/>
            <a:r>
              <a:rPr lang="ru-RU" sz="2400" smtClean="0"/>
              <a:t> </a:t>
            </a:r>
            <a:endParaRPr lang="ru-RU" smtClean="0"/>
          </a:p>
        </p:txBody>
      </p:sp>
      <p:pic>
        <p:nvPicPr>
          <p:cNvPr id="7172" name="Picture 6" descr="IMG_7467"/>
          <p:cNvPicPr>
            <a:picLocks noChangeAspect="1" noChangeArrowheads="1"/>
          </p:cNvPicPr>
          <p:nvPr/>
        </p:nvPicPr>
        <p:blipFill>
          <a:blip r:embed="rId2" cstate="print"/>
          <a:srcRect l="19310" r="15681" b="-3629"/>
          <a:stretch>
            <a:fillRect/>
          </a:stretch>
        </p:blipFill>
        <p:spPr bwMode="auto">
          <a:xfrm>
            <a:off x="0" y="4221163"/>
            <a:ext cx="2700338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IMG_7301"/>
          <p:cNvPicPr>
            <a:picLocks noChangeAspect="1" noChangeArrowheads="1"/>
          </p:cNvPicPr>
          <p:nvPr/>
        </p:nvPicPr>
        <p:blipFill>
          <a:blip r:embed="rId3" cstate="print"/>
          <a:srcRect t="6097" r="57263" b="43306"/>
          <a:stretch>
            <a:fillRect/>
          </a:stretch>
        </p:blipFill>
        <p:spPr bwMode="auto">
          <a:xfrm>
            <a:off x="0" y="0"/>
            <a:ext cx="270033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 descr="IMG_7381"/>
          <p:cNvPicPr>
            <a:picLocks noChangeAspect="1" noChangeArrowheads="1"/>
          </p:cNvPicPr>
          <p:nvPr/>
        </p:nvPicPr>
        <p:blipFill>
          <a:blip r:embed="rId4" cstate="print"/>
          <a:srcRect l="20296" t="12231" r="6541" b="-604"/>
          <a:stretch>
            <a:fillRect/>
          </a:stretch>
        </p:blipFill>
        <p:spPr bwMode="auto">
          <a:xfrm>
            <a:off x="0" y="2060575"/>
            <a:ext cx="270033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0675"/>
            <a:ext cx="4033143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Некоторые секреты невидимой математики урок </a:t>
            </a:r>
            <a:br>
              <a:rPr lang="ru-RU" sz="2400" dirty="0" smtClean="0"/>
            </a:br>
            <a:r>
              <a:rPr lang="ru-RU" sz="2400" dirty="0" smtClean="0"/>
              <a:t>по теме «Корни»</a:t>
            </a:r>
            <a:endParaRPr lang="ru-RU" sz="2400" dirty="0"/>
          </a:p>
        </p:txBody>
      </p:sp>
      <p:pic>
        <p:nvPicPr>
          <p:cNvPr id="15363" name="Picture 8" descr="IMG_723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8325" r="27788"/>
          <a:stretch>
            <a:fillRect/>
          </a:stretch>
        </p:blipFill>
        <p:spPr>
          <a:xfrm>
            <a:off x="971550" y="1557338"/>
            <a:ext cx="2663825" cy="2778125"/>
          </a:xfrm>
        </p:spPr>
      </p:pic>
      <p:pic>
        <p:nvPicPr>
          <p:cNvPr id="15364" name="Picture 9" descr="IMG_73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3644900"/>
            <a:ext cx="4624387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7" descr="IMG_7365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140200" y="333375"/>
            <a:ext cx="4860925" cy="3240088"/>
          </a:xfrm>
        </p:spPr>
      </p:pic>
      <p:pic>
        <p:nvPicPr>
          <p:cNvPr id="15366" name="Picture 18" descr="IMG_746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4508500"/>
            <a:ext cx="280828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Диагностика педагогов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388" y="1196975"/>
          <a:ext cx="7848872" cy="5426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0960"/>
                <a:gridCol w="4047912"/>
              </a:tblGrid>
              <a:tr h="34968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Используемые  методики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Измеряемые характеристики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357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«Индикатор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копинг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стратегий»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(Д.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Амирхан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диагностика доминирующих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копинг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стратегий личности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76356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Копинг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поведение в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срессовых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ситуациях»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(С.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Норман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Д.Ф.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Эндлер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Д.А. Джеймс, М.И.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Паркер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адаптированный Т.А. Крюковой)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нацелен на определение доминирующих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копинг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стрессовых поведенческих стратегий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88741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Методика диагностики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копинг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механизмов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скрининговая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методика, позволяющая исследовать 26 ситуационно- специфических вариантов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копинга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распределенных в соответствии с тремя основными сферами психической деятельности на когнитивный, эмоциональный и поведенческий –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копинг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механизмы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20916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Тест –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опросник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механизмов психологической защиты «Индекс жизненного стиля»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 Р.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Плутчик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Г.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Келлерман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Х.Р. Конте)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выявление особенностей функционирования механизмов психологической защиты индивида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2478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Средние показатели выраженности </a:t>
            </a:r>
            <a:r>
              <a:rPr lang="ru-RU" dirty="0" err="1" smtClean="0"/>
              <a:t>копинг</a:t>
            </a:r>
            <a:r>
              <a:rPr lang="ru-RU" dirty="0" smtClean="0"/>
              <a:t>- стратегий педагогов</a:t>
            </a:r>
            <a:endParaRPr lang="ru-RU" dirty="0"/>
          </a:p>
        </p:txBody>
      </p:sp>
      <p:graphicFrame>
        <p:nvGraphicFramePr>
          <p:cNvPr id="1026" name="Содержимое 3"/>
          <p:cNvGraphicFramePr>
            <a:graphicFrameLocks noGrp="1"/>
          </p:cNvGraphicFramePr>
          <p:nvPr>
            <p:ph idx="1"/>
          </p:nvPr>
        </p:nvGraphicFramePr>
        <p:xfrm>
          <a:off x="417513" y="2082800"/>
          <a:ext cx="7340600" cy="4443413"/>
        </p:xfrm>
        <a:graphic>
          <a:graphicData uri="http://schemas.openxmlformats.org/presentationml/2006/ole">
            <p:oleObj spid="_x0000_s1026" r:id="rId3" imgW="7346317" imgH="4444369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88640"/>
          <a:ext cx="7715200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1419934974_ls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0"/>
            <a:ext cx="7488237" cy="4797425"/>
          </a:xfrm>
          <a:noFill/>
        </p:spPr>
      </p:pic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0" y="4668838"/>
            <a:ext cx="9144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Неадаптивная форма - диссимуляция- 17%</a:t>
            </a:r>
          </a:p>
          <a:p>
            <a:pPr indent="449263" algn="just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Когнитивная копинг </a:t>
            </a:r>
            <a:r>
              <a:rPr lang="ru-RU" sz="2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стратегия -  81 %</a:t>
            </a:r>
            <a:endParaRPr lang="ru-RU" sz="2800" b="1">
              <a:ea typeface="Calibri" pitchFamily="34" charset="0"/>
              <a:cs typeface="Times New Roman" pitchFamily="18" charset="0"/>
            </a:endParaRPr>
          </a:p>
          <a:p>
            <a:pPr indent="449263" algn="just" eaLnBrk="0" hangingPunct="0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Эмоциональная копинг </a:t>
            </a:r>
            <a:r>
              <a:rPr lang="ru-RU" sz="2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стратегия  -  47%</a:t>
            </a:r>
            <a:endParaRPr lang="ru-RU" sz="2800" b="1"/>
          </a:p>
          <a:p>
            <a:pPr indent="449263" algn="just" eaLnBrk="0" hangingPunct="0"/>
            <a:r>
              <a:rPr lang="ru-RU" sz="2800" b="1">
                <a:latin typeface="Times New Roman" pitchFamily="18" charset="0"/>
              </a:rPr>
              <a:t>Поведенческие  копинг </a:t>
            </a:r>
            <a:r>
              <a:rPr lang="ru-RU" sz="2800" b="1">
                <a:latin typeface="Calibri" pitchFamily="34" charset="0"/>
              </a:rPr>
              <a:t>–</a:t>
            </a:r>
            <a:r>
              <a:rPr lang="ru-RU" sz="2800" b="1">
                <a:latin typeface="Times New Roman" pitchFamily="18" charset="0"/>
              </a:rPr>
              <a:t> механизмы</a:t>
            </a:r>
            <a:r>
              <a:rPr lang="ru-RU" sz="2800" b="1">
                <a:latin typeface="Calibri" pitchFamily="34" charset="0"/>
              </a:rPr>
              <a:t>–</a:t>
            </a:r>
            <a:r>
              <a:rPr lang="ru-RU" sz="2800" b="1">
                <a:latin typeface="Times New Roman" pitchFamily="18" charset="0"/>
              </a:rPr>
              <a:t> 97%</a:t>
            </a:r>
            <a:endParaRPr lang="ru-RU" sz="2800" b="1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320675"/>
            <a:ext cx="5112568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/>
              <a:t>Результаты </a:t>
            </a:r>
            <a:br>
              <a:rPr lang="ru-RU" sz="2400" dirty="0" smtClean="0"/>
            </a:br>
            <a:r>
              <a:rPr lang="ru-RU" sz="2400" dirty="0" smtClean="0"/>
              <a:t>тест – </a:t>
            </a:r>
            <a:r>
              <a:rPr lang="ru-RU" sz="2400" dirty="0" err="1" smtClean="0"/>
              <a:t>опросника</a:t>
            </a:r>
            <a:r>
              <a:rPr lang="ru-RU" sz="2400" dirty="0" smtClean="0"/>
              <a:t> механизмов психологической защиты</a:t>
            </a:r>
            <a:br>
              <a:rPr lang="ru-RU" sz="2400" dirty="0" smtClean="0"/>
            </a:br>
            <a:r>
              <a:rPr lang="ru-RU" sz="2400" dirty="0" smtClean="0"/>
              <a:t>«Индекс жизненного стиля»</a:t>
            </a:r>
            <a:endParaRPr lang="ru-RU" sz="2400" dirty="0"/>
          </a:p>
        </p:txBody>
      </p:sp>
      <p:graphicFrame>
        <p:nvGraphicFramePr>
          <p:cNvPr id="19459" name="Содержимое 4"/>
          <p:cNvGraphicFramePr>
            <a:graphicFrameLocks noGrp="1"/>
          </p:cNvGraphicFramePr>
          <p:nvPr>
            <p:ph idx="1"/>
          </p:nvPr>
        </p:nvGraphicFramePr>
        <p:xfrm>
          <a:off x="128588" y="1558925"/>
          <a:ext cx="7807325" cy="5016500"/>
        </p:xfrm>
        <a:graphic>
          <a:graphicData uri="http://schemas.openxmlformats.org/presentationml/2006/ole">
            <p:oleObj spid="_x0000_s19459" r:id="rId3" imgW="7809653" imgH="5017443" progId="Excel.Sheet.8">
              <p:embed/>
            </p:oleObj>
          </a:graphicData>
        </a:graphic>
      </p:graphicFrame>
      <p:pic>
        <p:nvPicPr>
          <p:cNvPr id="19460" name="Рисунок 3" descr="ÐÐ¿ÑÐ¾ÑÐ½Ð¸Ðº ÐÐ»ÑÑÑÐ¸ÐºÐ° ÐÐµÐ»Ð»ÐµÑÐ¼Ð°Ð½Ð° ÐÐ¾Ð½ÑÐµ. ÐÐµÑÐ¾Ð´Ð¸ÐºÐ° ÐÐ½Ð´ÐµÐºÑ Ð¶Ð¸Ð·Ð½ÐµÐ½Ð½Ð¾Ð³Ð¾ ÑÑÐ¸Ð»Ñ (Life Style Index, LSI). Ð¢ÐµÑÑ Ð´Ð»Ñ Ð´Ð¸Ð°Ð³Ð½Ð¾ÑÑÐ¸ÐºÐ¸ Ð¼ÐµÑÐ°Ð½Ð¸Ð·Ð¼Ð¾Ð² Ð¿ÑÐ¸ÑÐ¾Ð»Ð¾Ð³Ð¸ÑÐµÑÐºÐ¾Ð¹ Ð·Ð°ÑÐ¸ÑÑ.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33375"/>
            <a:ext cx="2449513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3" name="Picture 2" descr="E:\img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260350"/>
            <a:ext cx="7797800" cy="6121400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Диагностика учащихся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950" y="908050"/>
          <a:ext cx="7920880" cy="5829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5040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Используемые  методики</a:t>
                      </a:r>
                    </a:p>
                    <a:p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Измеряемые характеристики</a:t>
                      </a:r>
                    </a:p>
                    <a:p>
                      <a:endParaRPr lang="ru-RU" dirty="0"/>
                    </a:p>
                  </a:txBody>
                  <a:tcPr marL="80433" marR="80433"/>
                </a:tc>
              </a:tr>
              <a:tr h="10402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Опросник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копинг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стратегий школьного возраста»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(И.М. Никольская, Р.М. Грановская)</a:t>
                      </a:r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предназначена для выявления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копинг-стратегий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у школьников в напряженной ситуации или ситуации конфликта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3" marR="80433"/>
                </a:tc>
              </a:tr>
              <a:tr h="42186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Шкала тревожности Тейлора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измерения проявлений тревожности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3" marR="80433"/>
                </a:tc>
              </a:tr>
              <a:tr h="46958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Диагностика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копинг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стратегий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Хайма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Исследование форм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копинг-стратегий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3" marR="80433"/>
                </a:tc>
              </a:tr>
              <a:tr h="2877896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Опросник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Басса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Дарки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предназначен для диагностики агрессивных и враждебных реакций.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 агрессивностью понимается свойство личности, характеризующееся наличием деструктивных тенденций, в основном в области субъектно-объектных отношений. Враждебность понимается как реакция, развивающая негативные чувства и негативные оценки людей и событий.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3" marR="80433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Диагностика родителей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388" y="908050"/>
          <a:ext cx="7848872" cy="5760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7307"/>
                <a:gridCol w="4741565"/>
              </a:tblGrid>
              <a:tr h="6610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Используемые  методики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Измеряемые характеристики</a:t>
                      </a:r>
                      <a:endParaRPr lang="ru-RU" sz="1800" dirty="0" smtClean="0">
                        <a:latin typeface="+mn-lt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77608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Опросник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«Взаимодействие родителей с ребенком»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Предназначен для анализа детско-родительских взаимодействий, эмоциональное отношение родителя к ребенку, особенности воспитательской позиции родителя, согласованность и удовлетворенность участников взаимодействия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109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Опросник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Анализ семейных взаимоотношений»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позволяет определить различные нарушения процесса воспитания, выявить тип неграмотного патологического воспитания и установить некоторые причины этих нарушений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10988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Копинг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тест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Лазаруса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предназначена для определения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копинг-механизмов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 способов преодоления трудностей в различных сферах психической деятельности,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копинг-стратегий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79" name="Picture 2" descr="E:\pic11_2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33375"/>
            <a:ext cx="8172450" cy="5832475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/>
          </p:cNvSpPr>
          <p:nvPr>
            <p:ph type="title"/>
          </p:nvPr>
        </p:nvSpPr>
        <p:spPr bwMode="auto">
          <a:xfrm>
            <a:off x="457200" y="320675"/>
            <a:ext cx="7239000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cap="none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Глоссарий</a:t>
            </a:r>
          </a:p>
        </p:txBody>
      </p:sp>
      <p:sp>
        <p:nvSpPr>
          <p:cNvPr id="819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31224" cy="5069160"/>
          </a:xfrm>
        </p:spPr>
        <p:txBody>
          <a:bodyPr/>
          <a:lstStyle/>
          <a:p>
            <a:pPr eaLnBrk="1" hangingPunct="1"/>
            <a:r>
              <a:rPr lang="ru-RU" b="1" dirty="0" err="1" smtClean="0"/>
              <a:t>Копинг</a:t>
            </a:r>
            <a:r>
              <a:rPr lang="ru-RU" dirty="0" smtClean="0"/>
              <a:t> — это </a:t>
            </a:r>
            <a:r>
              <a:rPr lang="ru-RU" i="1" dirty="0" smtClean="0"/>
              <a:t>способы, которым индивидуум поддерживает психосоциальную адаптацию в период стресса</a:t>
            </a:r>
            <a:endParaRPr lang="ru-RU" dirty="0" smtClean="0"/>
          </a:p>
          <a:p>
            <a:pPr eaLnBrk="1" hangingPunct="1"/>
            <a:r>
              <a:rPr lang="ru-RU" dirty="0" smtClean="0"/>
              <a:t> </a:t>
            </a:r>
            <a:r>
              <a:rPr lang="ru-RU" dirty="0" err="1" smtClean="0"/>
              <a:t>Копинг</a:t>
            </a:r>
            <a:r>
              <a:rPr lang="ru-RU" dirty="0" smtClean="0"/>
              <a:t> - в переводе с английского «преодолевать», чаще говорят: адаптивное или </a:t>
            </a:r>
            <a:r>
              <a:rPr lang="ru-RU" dirty="0" err="1" smtClean="0"/>
              <a:t>совладающее</a:t>
            </a:r>
            <a:r>
              <a:rPr lang="ru-RU" dirty="0" smtClean="0"/>
              <a:t> поведение</a:t>
            </a:r>
          </a:p>
          <a:p>
            <a:pPr eaLnBrk="1" hangingPunct="1"/>
            <a:r>
              <a:rPr lang="ru-RU" dirty="0" err="1" smtClean="0"/>
              <a:t>Копинг</a:t>
            </a:r>
            <a:r>
              <a:rPr lang="ru-RU" dirty="0" smtClean="0"/>
              <a:t> в психологии – способ выведение организма из стрессового состояния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5" name="Picture 3" descr="E:\iStock_000016789716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0"/>
            <a:ext cx="8966200" cy="685800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899592" y="332656"/>
            <a:ext cx="864096" cy="6120679"/>
          </a:xfrm>
          <a:noFill/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sz="4000" i="1" cap="none" dirty="0" smtClean="0">
                <a:ln>
                  <a:noFill/>
                </a:ln>
                <a:solidFill>
                  <a:schemeClr val="tx1"/>
                </a:solidFill>
              </a:rPr>
              <a:t>Г</a:t>
            </a:r>
            <a:br>
              <a:rPr lang="ru-RU" sz="4000" i="1" cap="none" dirty="0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ru-RU" sz="4000" i="1" cap="none" dirty="0" smtClean="0">
                <a:ln>
                  <a:noFill/>
                </a:ln>
                <a:solidFill>
                  <a:schemeClr val="tx1"/>
                </a:solidFill>
              </a:rPr>
              <a:t>л</a:t>
            </a:r>
            <a:br>
              <a:rPr lang="ru-RU" sz="4000" i="1" cap="none" dirty="0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ru-RU" sz="4000" i="1" cap="none" dirty="0" smtClean="0">
                <a:ln>
                  <a:noFill/>
                </a:ln>
                <a:solidFill>
                  <a:schemeClr val="tx1"/>
                </a:solidFill>
              </a:rPr>
              <a:t>о</a:t>
            </a:r>
            <a:br>
              <a:rPr lang="ru-RU" sz="4000" i="1" cap="none" dirty="0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ru-RU" sz="4000" i="1" cap="none" dirty="0" smtClean="0">
                <a:ln>
                  <a:noFill/>
                </a:ln>
                <a:solidFill>
                  <a:schemeClr val="tx1"/>
                </a:solidFill>
              </a:rPr>
              <a:t>с</a:t>
            </a:r>
            <a:br>
              <a:rPr lang="ru-RU" sz="4000" i="1" cap="none" dirty="0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ru-RU" sz="4000" i="1" cap="none" dirty="0" smtClean="0">
                <a:ln>
                  <a:noFill/>
                </a:ln>
                <a:solidFill>
                  <a:schemeClr val="tx1"/>
                </a:solidFill>
              </a:rPr>
              <a:t>с</a:t>
            </a:r>
            <a:br>
              <a:rPr lang="ru-RU" sz="4000" i="1" cap="none" dirty="0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ru-RU" sz="4000" i="1" cap="none" dirty="0" smtClean="0">
                <a:ln>
                  <a:noFill/>
                </a:ln>
                <a:solidFill>
                  <a:schemeClr val="tx1"/>
                </a:solidFill>
              </a:rPr>
              <a:t>а</a:t>
            </a:r>
            <a:br>
              <a:rPr lang="ru-RU" sz="4000" i="1" cap="none" dirty="0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ru-RU" sz="4000" i="1" cap="none" dirty="0" err="1" smtClean="0">
                <a:ln>
                  <a:noFill/>
                </a:ln>
                <a:solidFill>
                  <a:schemeClr val="tx1"/>
                </a:solidFill>
              </a:rPr>
              <a:t>р</a:t>
            </a:r>
            <a:r>
              <a:rPr lang="ru-RU" sz="4000" i="1" cap="none" dirty="0" smtClean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ru-RU" sz="4000" i="1" cap="none" dirty="0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ru-RU" sz="4000" i="1" cap="none" dirty="0" smtClean="0">
                <a:ln>
                  <a:noFill/>
                </a:ln>
                <a:solidFill>
                  <a:schemeClr val="tx1"/>
                </a:solidFill>
              </a:rPr>
              <a:t>и</a:t>
            </a:r>
            <a:br>
              <a:rPr lang="ru-RU" sz="4000" i="1" cap="none" dirty="0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ru-RU" sz="4000" i="1" cap="none" dirty="0" err="1" smtClean="0">
                <a:ln>
                  <a:noFill/>
                </a:ln>
                <a:solidFill>
                  <a:schemeClr val="tx1"/>
                </a:solidFill>
              </a:rPr>
              <a:t>й</a:t>
            </a:r>
            <a:r>
              <a:rPr lang="ru-RU" sz="4000" i="1" cap="none" dirty="0" smtClean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ru-RU" sz="4000" i="1" cap="none" dirty="0" smtClean="0">
                <a:ln>
                  <a:noFill/>
                </a:ln>
                <a:solidFill>
                  <a:schemeClr val="tx1"/>
                </a:solidFill>
              </a:rPr>
            </a:br>
            <a:endParaRPr lang="ru-RU" sz="4000" i="1" cap="none" dirty="0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type="body" idx="4294967295"/>
          </p:nvPr>
        </p:nvSpPr>
        <p:spPr>
          <a:xfrm>
            <a:off x="2771800" y="476672"/>
            <a:ext cx="6192688" cy="5979691"/>
          </a:xfrm>
        </p:spPr>
        <p:txBody>
          <a:bodyPr/>
          <a:lstStyle/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совладания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том, чтобы человек смог преодолевать жизненные трудности или уменьшал их влияние на организм</a:t>
            </a:r>
          </a:p>
          <a:p>
            <a:pPr eaLnBrk="1" hangingPunct="1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Копинг-поведение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это деятельность личности по поддержанию или сохранению баланса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между требованиями среды и ресурсами, удовлетворяющими эти требования</a:t>
            </a:r>
          </a:p>
          <a:p>
            <a:pPr eaLnBrk="1" hangingPunct="1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Копинг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стратегия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cope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справляться с чем-либо, совладать) - осознанно используемые человеком приемы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совладания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трудными ситуациями, состояниями и порождающими их условиями.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43192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Копинг</a:t>
            </a:r>
            <a:r>
              <a:rPr lang="ru-RU" dirty="0" smtClean="0"/>
              <a:t> – стратегии при стрессе</a:t>
            </a:r>
            <a:endParaRPr lang="ru-RU" dirty="0"/>
          </a:p>
        </p:txBody>
      </p:sp>
      <p:pic>
        <p:nvPicPr>
          <p:cNvPr id="11267" name="Picture 2" descr="E:\slide-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483" t="41701" r="10918" b="9013"/>
          <a:stretch>
            <a:fillRect/>
          </a:stretch>
        </p:blipFill>
        <p:spPr>
          <a:xfrm>
            <a:off x="179388" y="1844675"/>
            <a:ext cx="7918450" cy="3671888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8244408" cy="764703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/>
              <a:t>Основные стратегии  </a:t>
            </a:r>
            <a:r>
              <a:rPr lang="ru-RU" sz="2800" dirty="0" err="1" smtClean="0"/>
              <a:t>копинг</a:t>
            </a:r>
            <a:r>
              <a:rPr lang="ru-RU" sz="2800" dirty="0" smtClean="0"/>
              <a:t> - поведения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836713"/>
          <a:ext cx="532859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755650" y="5876925"/>
            <a:ext cx="1800225" cy="720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Решение проблем</a:t>
            </a:r>
          </a:p>
        </p:txBody>
      </p:sp>
      <p:sp>
        <p:nvSpPr>
          <p:cNvPr id="6" name="Овал 5"/>
          <p:cNvSpPr/>
          <p:nvPr/>
        </p:nvSpPr>
        <p:spPr>
          <a:xfrm>
            <a:off x="3779838" y="6092825"/>
            <a:ext cx="2087562" cy="649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Поиск социальной поддержки</a:t>
            </a:r>
          </a:p>
        </p:txBody>
      </p:sp>
      <p:sp>
        <p:nvSpPr>
          <p:cNvPr id="7" name="Овал 6"/>
          <p:cNvSpPr/>
          <p:nvPr/>
        </p:nvSpPr>
        <p:spPr>
          <a:xfrm>
            <a:off x="6084888" y="5589588"/>
            <a:ext cx="1727200" cy="86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Уход от проблем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15" name="Picture 2" descr="E:\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15888"/>
            <a:ext cx="5759450" cy="6513512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732061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Установочная  конференция</a:t>
            </a:r>
            <a:endParaRPr lang="ru-RU" sz="2800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7603"/>
          </a:xfrm>
        </p:spPr>
        <p:txBody>
          <a:bodyPr/>
          <a:lstStyle/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Программа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копинг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стратегии поведения школьников как основы самовоспитания личности» -  Руководитель инновационной площадки от образовательного учреждения Тарасова И.А. - директор МБОУ лицея №15 г. Ставрополя, Почётный работник общего образования РФ, награждена медалью «За заслуги в области образования»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Особенности инновационного проекта -  Заместитель руководителя инновационной площадки от образовательного учреждения: Борисова Л. И. - заместитель директора лицея по науке, Отличник народного просвещения, награждена медалью «За заслуги в области образования»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Научное обоснование проекта  -Научный руководитель инновационной площадки: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Таранова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Т. Н., Д.П.Н., профессор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Северо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Кавказского Федерального Университета (СКФУ) </a:t>
            </a:r>
          </a:p>
          <a:p>
            <a:pPr eaLnBrk="1" hangingPunct="1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4"/>
            <a:ext cx="7239000" cy="138013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обучающий семинар</a:t>
            </a:r>
            <a:br>
              <a:rPr lang="ru-RU" sz="2800" dirty="0" smtClean="0"/>
            </a:br>
            <a:r>
              <a:rPr lang="ru-RU" sz="2800" dirty="0" smtClean="0"/>
              <a:t> "</a:t>
            </a:r>
            <a:r>
              <a:rPr lang="ru-RU" sz="2800" dirty="0" err="1" smtClean="0"/>
              <a:t>Копинг-поведение</a:t>
            </a:r>
            <a:r>
              <a:rPr lang="ru-RU" sz="2800" dirty="0" smtClean="0"/>
              <a:t> как </a:t>
            </a:r>
            <a:br>
              <a:rPr lang="ru-RU" sz="2800" dirty="0" smtClean="0"/>
            </a:br>
            <a:r>
              <a:rPr lang="ru-RU" sz="2800" dirty="0" err="1" smtClean="0"/>
              <a:t>психолого</a:t>
            </a:r>
            <a:r>
              <a:rPr lang="ru-RU" sz="2800" dirty="0" smtClean="0"/>
              <a:t> педагогическая проблема"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39"/>
            <a:ext cx="4330824" cy="244827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изучения теории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копинг-поведения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психолого-педагогической науке был  проведен обучающий семинар для педагогов лицея. На котором работники лицея ознакомились с теоретическими знаниями связанными с данным экспериментом.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0675"/>
            <a:ext cx="8064896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«У каждого человека </a:t>
            </a:r>
            <a:br>
              <a:rPr lang="ru-RU" sz="2400" dirty="0" smtClean="0"/>
            </a:br>
            <a:r>
              <a:rPr lang="ru-RU" sz="2400" dirty="0" smtClean="0"/>
              <a:t>должна быть своя звезда»</a:t>
            </a:r>
            <a:br>
              <a:rPr lang="ru-RU" sz="2400" dirty="0" smtClean="0"/>
            </a:br>
            <a:r>
              <a:rPr lang="ru-RU" sz="2400" dirty="0" smtClean="0"/>
              <a:t> по произведению А. </a:t>
            </a:r>
            <a:r>
              <a:rPr lang="ru-RU" sz="2400" dirty="0" err="1" smtClean="0"/>
              <a:t>Сент</a:t>
            </a:r>
            <a:r>
              <a:rPr lang="ru-RU" sz="2400" dirty="0" smtClean="0"/>
              <a:t> – </a:t>
            </a:r>
            <a:r>
              <a:rPr lang="ru-RU" sz="2400" dirty="0" err="1" smtClean="0"/>
              <a:t>Экзюпери</a:t>
            </a:r>
            <a:r>
              <a:rPr lang="ru-RU" sz="2400" dirty="0" smtClean="0"/>
              <a:t> «Маленький принц»</a:t>
            </a:r>
            <a:endParaRPr lang="ru-RU" sz="2400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179512" y="1484784"/>
          <a:ext cx="4320480" cy="3470550"/>
        </p:xfrm>
        <a:graphic>
          <a:graphicData uri="http://schemas.openxmlformats.org/presentationml/2006/ole">
            <p:oleObj spid="_x0000_s5121" name="Слайд" r:id="rId3" imgW="4570610" imgH="3427643" progId="PowerPoint.Slide.12">
              <p:embed/>
            </p:oleObj>
          </a:graphicData>
        </a:graphic>
      </p:graphicFrame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560506" y="3501008"/>
          <a:ext cx="4475990" cy="3356992"/>
        </p:xfrm>
        <a:graphic>
          <a:graphicData uri="http://schemas.openxmlformats.org/presentationml/2006/ole">
            <p:oleObj spid="_x0000_s5123" name="Слайд" r:id="rId4" imgW="4570610" imgH="3427643" progId="PowerPoint.Slide.12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215</TotalTime>
  <Words>629</Words>
  <Application>Microsoft Office PowerPoint</Application>
  <PresentationFormat>Экран (4:3)</PresentationFormat>
  <Paragraphs>78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Изящная</vt:lpstr>
      <vt:lpstr>Слайд</vt:lpstr>
      <vt:lpstr>Лист Microsoft Office Excel 97-2003</vt:lpstr>
      <vt:lpstr> Развитие копинг - стратегии поведения школьников как основы самовоспитания личности</vt:lpstr>
      <vt:lpstr>Глоссарий</vt:lpstr>
      <vt:lpstr>Г л о с с а р и й </vt:lpstr>
      <vt:lpstr>Копинг – стратегии при стрессе</vt:lpstr>
      <vt:lpstr>Основные стратегии  копинг - поведения</vt:lpstr>
      <vt:lpstr>Слайд 6</vt:lpstr>
      <vt:lpstr>Установочная  конференция</vt:lpstr>
      <vt:lpstr>обучающий семинар  "Копинг-поведение как  психолого педагогическая проблема"</vt:lpstr>
      <vt:lpstr>«У каждого человека  должна быть своя звезда»  по произведению А. Сент – Экзюпери «Маленький принц»</vt:lpstr>
      <vt:lpstr>Некоторые секреты невидимой математики урок  по теме «Корни»</vt:lpstr>
      <vt:lpstr>Диагностика педагогов</vt:lpstr>
      <vt:lpstr>Средние показатели выраженности копинг- стратегий педагогов</vt:lpstr>
      <vt:lpstr>Слайд 13</vt:lpstr>
      <vt:lpstr>Слайд 14</vt:lpstr>
      <vt:lpstr>Результаты  тест – опросника механизмов психологической защиты «Индекс жизненного стиля»</vt:lpstr>
      <vt:lpstr>Слайд 16</vt:lpstr>
      <vt:lpstr>Диагностика учащихся</vt:lpstr>
      <vt:lpstr>Диагностика родителей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33</cp:revision>
  <dcterms:created xsi:type="dcterms:W3CDTF">2019-10-28T11:57:14Z</dcterms:created>
  <dcterms:modified xsi:type="dcterms:W3CDTF">2019-12-09T07:23:42Z</dcterms:modified>
</cp:coreProperties>
</file>