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0" r:id="rId1"/>
  </p:sldMasterIdLst>
  <p:sldIdLst>
    <p:sldId id="256" r:id="rId2"/>
    <p:sldId id="289" r:id="rId3"/>
    <p:sldId id="290" r:id="rId4"/>
    <p:sldId id="292" r:id="rId5"/>
    <p:sldId id="293" r:id="rId6"/>
    <p:sldId id="291" r:id="rId7"/>
    <p:sldId id="283" r:id="rId8"/>
    <p:sldId id="284" r:id="rId9"/>
    <p:sldId id="285" r:id="rId10"/>
    <p:sldId id="262" r:id="rId11"/>
    <p:sldId id="288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BCD79884-4597-4CC2-8C4F-2AB363B83F42}">
          <p14:sldIdLst>
            <p14:sldId id="256"/>
            <p14:sldId id="289"/>
            <p14:sldId id="290"/>
            <p14:sldId id="292"/>
            <p14:sldId id="293"/>
            <p14:sldId id="291"/>
            <p14:sldId id="283"/>
            <p14:sldId id="284"/>
            <p14:sldId id="285"/>
            <p14:sldId id="262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D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53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94B43A0-020C-4CED-B539-780A518C9B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68323F08-D384-4875-BA45-53F9F5B14B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9AE47D96-718B-4F3E-8277-1BECD622D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F7BD69DB-20E7-4CBE-A272-7602CA25F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6EBE887-9847-4099-B3F0-0BE405D57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5742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3FEAEE4-F136-46E7-B87A-20B6466985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3F70842F-22A5-4A57-B3ED-AEC4EEA94F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C453AEA-B233-429A-9914-CFE255EDD5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4F35292-6EA2-47FA-8A74-5777851F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27CE2630-94A2-4702-99E3-E625F92864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2820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4D672F6A-A184-46BE-885C-6E4E0E43861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964CB1F5-F4AE-4546-A0D3-C29C35D00B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88B0FA-6598-4928-B629-3E6825848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D4265FD3-58EB-4E83-97F1-0A2FFF1081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A7216AA1-D7D9-4616-B4A6-8DBC3EB9E7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25343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4A1675D-62D3-484C-BCA7-D0F57EEBE4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C3508972-C54B-461C-AE7B-EF8ABDC0FAD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E19123EC-9D3D-4BFB-8407-57A38F6CB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577C4DB-310A-405E-809D-8D9BD9FDA2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D3235E3A-3C1F-4222-9715-8A1B021D76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2920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1844BEC4-CEF7-42BA-B8F4-D75ADC4C1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60112913-1FD1-4B0C-A627-A429FD9CC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DB8125E-BF99-4EC2-97C2-2CF7F7A7DA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1A402918-FD7F-4F63-906C-21D3EBAB2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FCC9966-69AC-4180-BFAD-DA7FF5E6F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21670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152E218-3363-48CD-88E5-2E06EEF169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B64234C5-5A49-46A8-AD97-531F79B6AE1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577DEAE6-0162-4C04-9B40-55E40C65D0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577A61-4710-4D95-8891-C1B83EB4FD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BF5CB3C-5FC9-4A0C-9F25-F6542CFF07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2151840-5DA7-4A15-87C5-53FC73630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56096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1C13B00-2774-4DBE-9024-B1B6ED641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C592C4E5-BDAA-47F5-AAE5-B68E7AC52B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C7533AAB-CD2A-469B-86B2-AA147BA427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545A7FCD-3C14-4471-AC28-2A93C3C08FE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10B61FC4-D839-44BD-8321-A87B4D9E290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6C594623-AE6A-4774-BE2A-639C3B5F86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91E4B0FD-BAFC-4C2F-A6A5-B62717F8C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47FCABF0-286B-45C7-B118-63F2DBA83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3768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0C77E0E-15EF-47D3-B758-E9430F0BB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23E35736-9768-4A4A-9020-1B099A149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2CD56E69-E427-4BBC-AF98-3CB91E351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9650C264-947C-4FC8-AA7B-5821047F99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20823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75878034-0A0F-4E71-8505-753DB6462F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8DBFB734-A696-4437-9113-B7E76F12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9F07E307-A497-4785-A88C-C8B37D8255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667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73D602F-2165-4DE9-B600-C5DB07CAF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09E621A-8D88-4564-B69D-5D9895466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CE887BB-8988-4524-A48D-DBEBC95F67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319D9E1A-968D-4E01-919E-1D9A1A6A7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0454F07C-27C5-4541-86B8-F7C727BF7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857A4F18-82FA-422B-94A3-8D21605347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72700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DC723B7-CB68-4EFE-ACDE-371D58EDD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517237A9-9119-4269-B008-335E2735218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33746AC0-48F2-4FDA-ABD8-2642EAD26FA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8FC1993-3564-4B06-8D97-D30BAABD22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9646FA4E-B229-4C24-916E-318FD66857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2624F69C-79C2-427F-9E95-FD5322EFF3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26851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4DB619C-2F2C-4EEE-9D2D-6156D8ACCD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890E4EB-3C64-4DA6-9A77-7BD23B072E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827AF2DE-72B3-461B-BE03-034C45E5808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C2853A1-246B-443E-A85B-92D47E4415E3}" type="datetimeFigureOut">
              <a:rPr lang="ru-RU" smtClean="0"/>
              <a:t>20.12.2021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83434352-1E5C-4041-8672-9FA57242015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C6EE5765-2E32-4FAD-ACC2-E3E66437DB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D51A77-88F1-4007-9047-B3EA0201FB6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97983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2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jpg"/><Relationship Id="rId7" Type="http://schemas.openxmlformats.org/officeDocument/2006/relationships/image" Target="../media/image12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lyceum15.ru/main.php?section_id=2" TargetMode="External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png"/><Relationship Id="rId5" Type="http://schemas.microsoft.com/office/2007/relationships/hdphoto" Target="../media/hdphoto1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png"/><Relationship Id="rId5" Type="http://schemas.openxmlformats.org/officeDocument/2006/relationships/oleObject" Target="../embeddings/oleObject1.bin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E6B3362D-A97A-4267-8268-2012C2A4F6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695087" y="757581"/>
            <a:ext cx="10965870" cy="40645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endParaRPr lang="ru-RU" sz="16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sz="44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Развитие </a:t>
            </a:r>
            <a:r>
              <a:rPr lang="ru-RU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копинг</a:t>
            </a:r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-стратегии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поведения школьников как основы </a:t>
            </a:r>
          </a:p>
          <a:p>
            <a:pPr algn="ctr"/>
            <a:r>
              <a:rPr lang="ru-RU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самовоспитания личности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r">
              <a:lnSpc>
                <a:spcPct val="115000"/>
              </a:lnSpc>
              <a:spcAft>
                <a:spcPts val="1000"/>
              </a:spcAft>
            </a:pPr>
            <a:endParaRPr lang="ru-RU" sz="1400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78022" y="5454088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Никитина Наталья Борисовна, </a:t>
            </a:r>
          </a:p>
          <a:p>
            <a:r>
              <a:rPr lang="ru-RU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директор МБОУ лицея №15 города Ставрополя</a:t>
            </a:r>
            <a:endParaRPr lang="ru-RU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216695" y="6204502"/>
            <a:ext cx="24818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ru-RU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Ставрополь, 2021 г.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43566" y="269307"/>
            <a:ext cx="11868912" cy="101566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МУНИЦИПАЛЬНОЕ БЮДЖЕТНОЕ ОБЩЕОБРАЗОВАТЕЛЬНОЕ УЧРЕЖДЕНИЕ 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ЛИЦЕЙ № 15 ГОРОДА СТАВРОПОЛЯ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4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Краевая инновационная площадка</a:t>
            </a:r>
          </a:p>
        </p:txBody>
      </p:sp>
      <p:pic>
        <p:nvPicPr>
          <p:cNvPr id="8" name="Picture 4" descr="сайт МБОУ Лицея №15 города Ставрополя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692" y="87149"/>
            <a:ext cx="1228598" cy="122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Прямоугольник 2"/>
          <p:cNvSpPr/>
          <p:nvPr/>
        </p:nvSpPr>
        <p:spPr>
          <a:xfrm>
            <a:off x="771249" y="4307668"/>
            <a:ext cx="1024534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ru-RU" sz="24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Срок реализации:  01 января 2019 года  -  30 декабря 2021 года</a:t>
            </a:r>
          </a:p>
        </p:txBody>
      </p:sp>
    </p:spTree>
    <p:extLst>
      <p:ext uri="{BB962C8B-B14F-4D97-AF65-F5344CB8AC3E}">
        <p14:creationId xmlns:p14="http://schemas.microsoft.com/office/powerpoint/2010/main" val="1592935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4302197D-3FFE-42C6-97DA-276A5A4B8A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2982" y="887828"/>
            <a:ext cx="6483348" cy="3572805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6513" y="292387"/>
            <a:ext cx="3870799" cy="4956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Прямоугольник 2"/>
          <p:cNvSpPr/>
          <p:nvPr/>
        </p:nvSpPr>
        <p:spPr>
          <a:xfrm>
            <a:off x="6679049" y="126339"/>
            <a:ext cx="49287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Нижний Новгород, 2021г.</a:t>
            </a: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E471DF7B-DDED-45E4-8A82-644046673D65}"/>
              </a:ext>
            </a:extLst>
          </p:cNvPr>
          <p:cNvSpPr/>
          <p:nvPr/>
        </p:nvSpPr>
        <p:spPr>
          <a:xfrm>
            <a:off x="1924493" y="4898346"/>
            <a:ext cx="9683278" cy="1667267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Беляева Анна Николаевна </a:t>
            </a:r>
            <a:r>
              <a:rPr lang="ru-RU" sz="2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финалист Всероссийской олимпиады педагогов начальной школы «Мой первый учитель», где представляла мастер-класс 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«Применение игровых технологий для формирования адаптивных </a:t>
            </a:r>
          </a:p>
          <a:p>
            <a:pPr algn="ctr"/>
            <a:r>
              <a:rPr lang="ru-RU" sz="2000" b="1" i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копинг</a:t>
            </a:r>
            <a:r>
              <a:rPr lang="ru-RU" sz="2000" b="1" i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стратегий проблемно – разрешающего поведения»</a:t>
            </a:r>
          </a:p>
        </p:txBody>
      </p:sp>
    </p:spTree>
    <p:extLst>
      <p:ext uri="{BB962C8B-B14F-4D97-AF65-F5344CB8AC3E}">
        <p14:creationId xmlns:p14="http://schemas.microsoft.com/office/powerpoint/2010/main" val="2458957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ED87BCCC-9F42-4583-827B-0CDB07FF036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1216357" y="245192"/>
            <a:ext cx="9438033" cy="70788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Почему мы рекомендуем свой продукт</a:t>
            </a:r>
          </a:p>
        </p:txBody>
      </p:sp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E7AE5179-36A4-44D0-B8C6-7C6618284885}"/>
              </a:ext>
            </a:extLst>
          </p:cNvPr>
          <p:cNvSpPr/>
          <p:nvPr/>
        </p:nvSpPr>
        <p:spPr>
          <a:xfrm>
            <a:off x="612206" y="1437899"/>
            <a:ext cx="3265763" cy="17861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Уровень </a:t>
            </a:r>
          </a:p>
          <a:p>
            <a:pPr algn="ctr"/>
            <a:r>
              <a:rPr lang="ru-RU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позитивного </a:t>
            </a:r>
          </a:p>
          <a:p>
            <a:pPr algn="ctr"/>
            <a:r>
              <a:rPr lang="ru-RU" sz="32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копинга</a:t>
            </a:r>
            <a:endParaRPr lang="ru-RU" sz="32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E06F7D0E-730F-4526-A3AA-DAE5E8B0F645}"/>
              </a:ext>
            </a:extLst>
          </p:cNvPr>
          <p:cNvSpPr/>
          <p:nvPr/>
        </p:nvSpPr>
        <p:spPr>
          <a:xfrm>
            <a:off x="8366007" y="1437899"/>
            <a:ext cx="2748388" cy="119541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2021</a:t>
            </a:r>
            <a:endParaRPr lang="ru-RU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0BD76197-C4AA-45EE-AF66-83FDE2CF763B}"/>
              </a:ext>
            </a:extLst>
          </p:cNvPr>
          <p:cNvSpPr/>
          <p:nvPr/>
        </p:nvSpPr>
        <p:spPr>
          <a:xfrm>
            <a:off x="1220651" y="3815246"/>
            <a:ext cx="2748388" cy="119541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8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2019</a:t>
            </a:r>
            <a:endParaRPr lang="ru-RU" sz="8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Прямоугольник: скругленные углы 19">
            <a:extLst>
              <a:ext uri="{FF2B5EF4-FFF2-40B4-BE49-F238E27FC236}">
                <a16:creationId xmlns:a16="http://schemas.microsoft.com/office/drawing/2014/main" xmlns="" id="{2CF879A3-9EA2-468F-B430-6DF654008C67}"/>
              </a:ext>
            </a:extLst>
          </p:cNvPr>
          <p:cNvSpPr/>
          <p:nvPr/>
        </p:nvSpPr>
        <p:spPr>
          <a:xfrm>
            <a:off x="4705686" y="3691972"/>
            <a:ext cx="3742661" cy="2158143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ПЕДАГОГИ</a:t>
            </a:r>
            <a:b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РОДИТЕЛИ</a:t>
            </a:r>
            <a:b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ОБУЧАЮЩИЕСЯ</a:t>
            </a:r>
          </a:p>
        </p:txBody>
      </p:sp>
      <p:grpSp>
        <p:nvGrpSpPr>
          <p:cNvPr id="5" name="Группа 4">
            <a:extLst>
              <a:ext uri="{FF2B5EF4-FFF2-40B4-BE49-F238E27FC236}">
                <a16:creationId xmlns:a16="http://schemas.microsoft.com/office/drawing/2014/main" xmlns="" id="{8EBFC630-8A47-4302-89A5-926FCB46A826}"/>
              </a:ext>
            </a:extLst>
          </p:cNvPr>
          <p:cNvGrpSpPr/>
          <p:nvPr/>
        </p:nvGrpSpPr>
        <p:grpSpPr>
          <a:xfrm>
            <a:off x="1962081" y="5062090"/>
            <a:ext cx="1265528" cy="1230564"/>
            <a:chOff x="336772" y="1584088"/>
            <a:chExt cx="1265528" cy="1230564"/>
          </a:xfrm>
        </p:grpSpPr>
        <p:sp>
          <p:nvSpPr>
            <p:cNvPr id="21" name="Овал 20">
              <a:extLst>
                <a:ext uri="{FF2B5EF4-FFF2-40B4-BE49-F238E27FC236}">
                  <a16:creationId xmlns:a16="http://schemas.microsoft.com/office/drawing/2014/main" xmlns="" id="{2BA55AC0-7BFB-4293-B056-402E2B75A76F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24%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2" name="Овал 21">
              <a:extLst>
                <a:ext uri="{FF2B5EF4-FFF2-40B4-BE49-F238E27FC236}">
                  <a16:creationId xmlns:a16="http://schemas.microsoft.com/office/drawing/2014/main" xmlns="" id="{8AC8B1A5-375A-4DB2-B535-B6C96CE301DE}"/>
                </a:ext>
              </a:extLst>
            </p:cNvPr>
            <p:cNvSpPr/>
            <p:nvPr/>
          </p:nvSpPr>
          <p:spPr>
            <a:xfrm>
              <a:off x="336772" y="1584088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4" name="Группа 23">
            <a:extLst>
              <a:ext uri="{FF2B5EF4-FFF2-40B4-BE49-F238E27FC236}">
                <a16:creationId xmlns:a16="http://schemas.microsoft.com/office/drawing/2014/main" xmlns="" id="{60ABC032-FD23-4958-AF5A-76F65DCE2DA8}"/>
              </a:ext>
            </a:extLst>
          </p:cNvPr>
          <p:cNvGrpSpPr/>
          <p:nvPr/>
        </p:nvGrpSpPr>
        <p:grpSpPr>
          <a:xfrm>
            <a:off x="612206" y="4897621"/>
            <a:ext cx="1265528" cy="1230564"/>
            <a:chOff x="224178" y="1584088"/>
            <a:chExt cx="1265528" cy="1230564"/>
          </a:xfrm>
        </p:grpSpPr>
        <p:sp>
          <p:nvSpPr>
            <p:cNvPr id="25" name="Овал 24">
              <a:extLst>
                <a:ext uri="{FF2B5EF4-FFF2-40B4-BE49-F238E27FC236}">
                  <a16:creationId xmlns:a16="http://schemas.microsoft.com/office/drawing/2014/main" xmlns="" id="{A05331D0-875E-4974-99B1-C65501183476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41</a:t>
              </a:r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%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Овал 25">
              <a:extLst>
                <a:ext uri="{FF2B5EF4-FFF2-40B4-BE49-F238E27FC236}">
                  <a16:creationId xmlns:a16="http://schemas.microsoft.com/office/drawing/2014/main" xmlns="" id="{09CD477F-4441-4AFD-A8B9-F695B3224846}"/>
                </a:ext>
              </a:extLst>
            </p:cNvPr>
            <p:cNvSpPr/>
            <p:nvPr/>
          </p:nvSpPr>
          <p:spPr>
            <a:xfrm>
              <a:off x="224178" y="1584088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27" name="Группа 26">
            <a:extLst>
              <a:ext uri="{FF2B5EF4-FFF2-40B4-BE49-F238E27FC236}">
                <a16:creationId xmlns:a16="http://schemas.microsoft.com/office/drawing/2014/main" xmlns="" id="{E8C78B64-62AF-4271-8ABE-D7685B24F185}"/>
              </a:ext>
            </a:extLst>
          </p:cNvPr>
          <p:cNvGrpSpPr/>
          <p:nvPr/>
        </p:nvGrpSpPr>
        <p:grpSpPr>
          <a:xfrm>
            <a:off x="3303092" y="4867152"/>
            <a:ext cx="1265528" cy="1230564"/>
            <a:chOff x="276448" y="1455297"/>
            <a:chExt cx="1265528" cy="1230564"/>
          </a:xfrm>
        </p:grpSpPr>
        <p:sp>
          <p:nvSpPr>
            <p:cNvPr id="28" name="Овал 27">
              <a:extLst>
                <a:ext uri="{FF2B5EF4-FFF2-40B4-BE49-F238E27FC236}">
                  <a16:creationId xmlns:a16="http://schemas.microsoft.com/office/drawing/2014/main" xmlns="" id="{CC0B330F-161D-47B0-AF2B-969256299799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35%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9" name="Овал 28">
              <a:extLst>
                <a:ext uri="{FF2B5EF4-FFF2-40B4-BE49-F238E27FC236}">
                  <a16:creationId xmlns:a16="http://schemas.microsoft.com/office/drawing/2014/main" xmlns="" id="{D04D2BAB-751A-4045-BFEA-1DBE5656632B}"/>
                </a:ext>
              </a:extLst>
            </p:cNvPr>
            <p:cNvSpPr/>
            <p:nvPr/>
          </p:nvSpPr>
          <p:spPr>
            <a:xfrm>
              <a:off x="276448" y="1455297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xmlns="" id="{5E8B87EC-B573-4756-BF1D-708B21D9A5E4}"/>
              </a:ext>
            </a:extLst>
          </p:cNvPr>
          <p:cNvGrpSpPr/>
          <p:nvPr/>
        </p:nvGrpSpPr>
        <p:grpSpPr>
          <a:xfrm>
            <a:off x="9279979" y="3005031"/>
            <a:ext cx="1265528" cy="1230564"/>
            <a:chOff x="336772" y="1584088"/>
            <a:chExt cx="1265528" cy="1230564"/>
          </a:xfrm>
        </p:grpSpPr>
        <p:sp>
          <p:nvSpPr>
            <p:cNvPr id="31" name="Овал 30">
              <a:extLst>
                <a:ext uri="{FF2B5EF4-FFF2-40B4-BE49-F238E27FC236}">
                  <a16:creationId xmlns:a16="http://schemas.microsoft.com/office/drawing/2014/main" xmlns="" id="{900958CE-9101-45C4-BCF1-A9974D79C683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46%</a:t>
              </a:r>
              <a:endParaRPr lang="ru-RU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2" name="Овал 31">
              <a:extLst>
                <a:ext uri="{FF2B5EF4-FFF2-40B4-BE49-F238E27FC236}">
                  <a16:creationId xmlns:a16="http://schemas.microsoft.com/office/drawing/2014/main" xmlns="" id="{F9446B1F-C62A-43D5-A0C4-4D87DB99E017}"/>
                </a:ext>
              </a:extLst>
            </p:cNvPr>
            <p:cNvSpPr/>
            <p:nvPr/>
          </p:nvSpPr>
          <p:spPr>
            <a:xfrm>
              <a:off x="336772" y="1584088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3" name="Группа 32">
            <a:extLst>
              <a:ext uri="{FF2B5EF4-FFF2-40B4-BE49-F238E27FC236}">
                <a16:creationId xmlns:a16="http://schemas.microsoft.com/office/drawing/2014/main" xmlns="" id="{07F1EFA8-4684-4861-914B-2089980BD06C}"/>
              </a:ext>
            </a:extLst>
          </p:cNvPr>
          <p:cNvGrpSpPr/>
          <p:nvPr/>
        </p:nvGrpSpPr>
        <p:grpSpPr>
          <a:xfrm>
            <a:off x="7753295" y="2414107"/>
            <a:ext cx="1265528" cy="1230564"/>
            <a:chOff x="308106" y="1458726"/>
            <a:chExt cx="1265528" cy="1230564"/>
          </a:xfrm>
        </p:grpSpPr>
        <p:sp>
          <p:nvSpPr>
            <p:cNvPr id="34" name="Овал 33">
              <a:extLst>
                <a:ext uri="{FF2B5EF4-FFF2-40B4-BE49-F238E27FC236}">
                  <a16:creationId xmlns:a16="http://schemas.microsoft.com/office/drawing/2014/main" xmlns="" id="{0234090E-B743-40B2-A8BB-220014764C79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68%</a:t>
              </a:r>
            </a:p>
          </p:txBody>
        </p:sp>
        <p:sp>
          <p:nvSpPr>
            <p:cNvPr id="35" name="Овал 34">
              <a:extLst>
                <a:ext uri="{FF2B5EF4-FFF2-40B4-BE49-F238E27FC236}">
                  <a16:creationId xmlns:a16="http://schemas.microsoft.com/office/drawing/2014/main" xmlns="" id="{6DC639C1-2C67-4F00-A1ED-224A6C9821C9}"/>
                </a:ext>
              </a:extLst>
            </p:cNvPr>
            <p:cNvSpPr/>
            <p:nvPr/>
          </p:nvSpPr>
          <p:spPr>
            <a:xfrm>
              <a:off x="308106" y="1458726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36" name="Группа 35">
            <a:extLst>
              <a:ext uri="{FF2B5EF4-FFF2-40B4-BE49-F238E27FC236}">
                <a16:creationId xmlns:a16="http://schemas.microsoft.com/office/drawing/2014/main" xmlns="" id="{2522CC0D-30F0-4415-B642-F7471E2B61E1}"/>
              </a:ext>
            </a:extLst>
          </p:cNvPr>
          <p:cNvGrpSpPr/>
          <p:nvPr/>
        </p:nvGrpSpPr>
        <p:grpSpPr>
          <a:xfrm>
            <a:off x="10634744" y="2460315"/>
            <a:ext cx="1265528" cy="1230564"/>
            <a:chOff x="276448" y="1455297"/>
            <a:chExt cx="1265528" cy="1230564"/>
          </a:xfrm>
        </p:grpSpPr>
        <p:sp>
          <p:nvSpPr>
            <p:cNvPr id="37" name="Овал 36">
              <a:extLst>
                <a:ext uri="{FF2B5EF4-FFF2-40B4-BE49-F238E27FC236}">
                  <a16:creationId xmlns:a16="http://schemas.microsoft.com/office/drawing/2014/main" xmlns="" id="{71A69972-EB41-4408-A9EC-64D0C2D086CA}"/>
                </a:ext>
              </a:extLst>
            </p:cNvPr>
            <p:cNvSpPr/>
            <p:nvPr/>
          </p:nvSpPr>
          <p:spPr>
            <a:xfrm>
              <a:off x="365685" y="1598807"/>
              <a:ext cx="1087054" cy="1087054"/>
            </a:xfrm>
            <a:prstGeom prst="ellipse">
              <a:avLst/>
            </a:prstGeom>
            <a:solidFill>
              <a:srgbClr val="002060"/>
            </a:solidFill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2000" dirty="0">
                  <a:latin typeface="Arial" panose="020B0604020202020204" pitchFamily="34" charset="0"/>
                  <a:cs typeface="Arial" panose="020B0604020202020204" pitchFamily="34" charset="0"/>
                </a:rPr>
                <a:t>70%</a:t>
              </a:r>
            </a:p>
          </p:txBody>
        </p:sp>
        <p:sp>
          <p:nvSpPr>
            <p:cNvPr id="38" name="Овал 37">
              <a:extLst>
                <a:ext uri="{FF2B5EF4-FFF2-40B4-BE49-F238E27FC236}">
                  <a16:creationId xmlns:a16="http://schemas.microsoft.com/office/drawing/2014/main" xmlns="" id="{1AC60AE4-1B7E-4E8E-A88C-19A094731558}"/>
                </a:ext>
              </a:extLst>
            </p:cNvPr>
            <p:cNvSpPr/>
            <p:nvPr/>
          </p:nvSpPr>
          <p:spPr>
            <a:xfrm>
              <a:off x="276448" y="1455297"/>
              <a:ext cx="1265528" cy="1230564"/>
            </a:xfrm>
            <a:prstGeom prst="ellipse">
              <a:avLst/>
            </a:prstGeom>
            <a:noFill/>
            <a:ln w="28575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23" name="Picture 2">
            <a:extLst>
              <a:ext uri="{FF2B5EF4-FFF2-40B4-BE49-F238E27FC236}">
                <a16:creationId xmlns:a16="http://schemas.microsoft.com/office/drawing/2014/main" xmlns="" id="{5BE4F0CB-70B2-426D-8E6E-85714DE49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0704" y="1128313"/>
            <a:ext cx="3510170" cy="2993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Прямоугольник: скругленные углы 15">
            <a:extLst>
              <a:ext uri="{FF2B5EF4-FFF2-40B4-BE49-F238E27FC236}">
                <a16:creationId xmlns:a16="http://schemas.microsoft.com/office/drawing/2014/main" xmlns="" id="{E7AE5179-36A4-44D0-B8C6-7C6618284885}"/>
              </a:ext>
            </a:extLst>
          </p:cNvPr>
          <p:cNvSpPr/>
          <p:nvPr/>
        </p:nvSpPr>
        <p:spPr>
          <a:xfrm>
            <a:off x="8853330" y="4791456"/>
            <a:ext cx="3018842" cy="1729887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Готовность работать над формированием позитивного </a:t>
            </a:r>
            <a:r>
              <a:rPr lang="ru-RU" sz="2000" b="1" dirty="0" err="1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копинг</a:t>
            </a:r>
            <a:r>
              <a:rPr lang="ru-RU" sz="2000" b="1" dirty="0" smtClean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-поведения</a:t>
            </a:r>
            <a:endParaRPr lang="ru-RU" sz="2000" b="1" dirty="0">
              <a:solidFill>
                <a:srgbClr val="00206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817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84EF30-3E2C-4F4F-8AAE-F4059E0E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42530"/>
            <a:ext cx="12192000" cy="28814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E6101-048B-49FE-9C88-F9911704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06" y="6732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Проект осуществлялся </a:t>
            </a:r>
            <a:b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</a:br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 01 января 2019 года по 30 декабря 2021 года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EA8B4AF-D392-4B76-9C6D-AAA62BE33347}"/>
              </a:ext>
            </a:extLst>
          </p:cNvPr>
          <p:cNvSpPr/>
          <p:nvPr/>
        </p:nvSpPr>
        <p:spPr>
          <a:xfrm>
            <a:off x="723013" y="2371060"/>
            <a:ext cx="2828261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I</a:t>
            </a:r>
            <a:r>
              <a:rPr lang="ru-RU" sz="32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 этап </a:t>
            </a:r>
          </a:p>
          <a:p>
            <a:pPr algn="ctr"/>
            <a:r>
              <a:rPr lang="ru-RU" sz="24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диагностико</a:t>
            </a:r>
            <a:r>
              <a:rPr lang="ru-RU" sz="24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-организационный 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EB9831A-5296-4D7A-8C7A-C76996B977FE}"/>
              </a:ext>
            </a:extLst>
          </p:cNvPr>
          <p:cNvSpPr/>
          <p:nvPr/>
        </p:nvSpPr>
        <p:spPr>
          <a:xfrm>
            <a:off x="8525539" y="2371060"/>
            <a:ext cx="2828261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III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этап</a:t>
            </a:r>
          </a:p>
          <a:p>
            <a:pPr algn="ctr"/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методико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- обобщающий  </a:t>
            </a: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xmlns="" id="{E2B71129-9CB4-4523-B9ED-3AF10DEBD2FD}"/>
              </a:ext>
            </a:extLst>
          </p:cNvPr>
          <p:cNvSpPr/>
          <p:nvPr/>
        </p:nvSpPr>
        <p:spPr>
          <a:xfrm>
            <a:off x="4624276" y="2371060"/>
            <a:ext cx="2828261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II </a:t>
            </a:r>
            <a:r>
              <a:rPr lang="ru-RU" sz="3200" dirty="0">
                <a:solidFill>
                  <a:srgbClr val="002060"/>
                </a:solidFill>
                <a:latin typeface="Times New Roman" panose="02020603050405020304" pitchFamily="18" charset="0"/>
              </a:rPr>
              <a:t>этап </a:t>
            </a:r>
          </a:p>
          <a:p>
            <a:pPr algn="ctr"/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проектно-</a:t>
            </a:r>
            <a:r>
              <a:rPr lang="ru-RU" sz="24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реализаторский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</a:rPr>
              <a:t> </a:t>
            </a: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4716E93-DA03-4539-8A5B-9C02D312A637}"/>
              </a:ext>
            </a:extLst>
          </p:cNvPr>
          <p:cNvSpPr/>
          <p:nvPr/>
        </p:nvSpPr>
        <p:spPr>
          <a:xfrm>
            <a:off x="723013" y="5390707"/>
            <a:ext cx="2828261" cy="3827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01.01.2019 - 01.09.2019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3" name="Прямоугольник: скругленные углы 12">
            <a:extLst>
              <a:ext uri="{FF2B5EF4-FFF2-40B4-BE49-F238E27FC236}">
                <a16:creationId xmlns:a16="http://schemas.microsoft.com/office/drawing/2014/main" xmlns="" id="{2F20E679-1958-4344-9933-024FB7744035}"/>
              </a:ext>
            </a:extLst>
          </p:cNvPr>
          <p:cNvSpPr/>
          <p:nvPr/>
        </p:nvSpPr>
        <p:spPr>
          <a:xfrm>
            <a:off x="4624276" y="5390707"/>
            <a:ext cx="2828261" cy="3827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01.09.2019 - 31.09.2021 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5535E26-D48F-43B1-8B37-60152919DE8D}"/>
              </a:ext>
            </a:extLst>
          </p:cNvPr>
          <p:cNvSpPr/>
          <p:nvPr/>
        </p:nvSpPr>
        <p:spPr>
          <a:xfrm>
            <a:off x="8525539" y="5390707"/>
            <a:ext cx="2828261" cy="382772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01.09.2021 -30.12.2021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B2B25F8-67A0-4B9D-B2D6-4685002DEED2}"/>
              </a:ext>
            </a:extLst>
          </p:cNvPr>
          <p:cNvSpPr/>
          <p:nvPr/>
        </p:nvSpPr>
        <p:spPr>
          <a:xfrm>
            <a:off x="2028286" y="5183499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Овал 15">
            <a:extLst>
              <a:ext uri="{FF2B5EF4-FFF2-40B4-BE49-F238E27FC236}">
                <a16:creationId xmlns:a16="http://schemas.microsoft.com/office/drawing/2014/main" xmlns="" id="{D52BE089-1FCF-4715-88AA-F4887869C31F}"/>
              </a:ext>
            </a:extLst>
          </p:cNvPr>
          <p:cNvSpPr/>
          <p:nvPr/>
        </p:nvSpPr>
        <p:spPr>
          <a:xfrm>
            <a:off x="5987143" y="5167676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9D9ADCD-742C-4F65-9C7A-C2F7B10878E1}"/>
              </a:ext>
            </a:extLst>
          </p:cNvPr>
          <p:cNvSpPr/>
          <p:nvPr/>
        </p:nvSpPr>
        <p:spPr>
          <a:xfrm>
            <a:off x="9830812" y="5167676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Стрелка: вправо 18">
            <a:extLst>
              <a:ext uri="{FF2B5EF4-FFF2-40B4-BE49-F238E27FC236}">
                <a16:creationId xmlns:a16="http://schemas.microsoft.com/office/drawing/2014/main" xmlns="" id="{BA082F6D-9655-4CA0-9BC9-1128A81485AA}"/>
              </a:ext>
            </a:extLst>
          </p:cNvPr>
          <p:cNvSpPr/>
          <p:nvPr/>
        </p:nvSpPr>
        <p:spPr>
          <a:xfrm>
            <a:off x="3701143" y="3429000"/>
            <a:ext cx="751114" cy="4463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C70C7818-9E85-4265-9FEF-535D4D8A0F0C}"/>
              </a:ext>
            </a:extLst>
          </p:cNvPr>
          <p:cNvSpPr/>
          <p:nvPr/>
        </p:nvSpPr>
        <p:spPr>
          <a:xfrm>
            <a:off x="7624556" y="3429000"/>
            <a:ext cx="751114" cy="4463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64577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D4146B-0FA0-4F51-B125-FE35E4D4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288340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9D218AB-6ACE-41BD-A8AD-0DB41EFC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135618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Состав участников реализации краевой инновационной площадки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8FED6B0A-E7CB-41DF-BA39-6B62652F40A4}"/>
              </a:ext>
            </a:extLst>
          </p:cNvPr>
          <p:cNvSpPr/>
          <p:nvPr/>
        </p:nvSpPr>
        <p:spPr>
          <a:xfrm>
            <a:off x="353614" y="6444343"/>
            <a:ext cx="11345286" cy="323623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Педагоги, психологи МБОУ лицея № 15 г. Ставрополя, студенты СКФУ кафедры педагогики и психологии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97708BEC-1C69-4187-8EA0-B86FBB6A056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191" t="19477" r="79853" b="39477"/>
          <a:stretch/>
        </p:blipFill>
        <p:spPr>
          <a:xfrm>
            <a:off x="586680" y="961290"/>
            <a:ext cx="2145126" cy="310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AE66B796-C9F7-40D0-8FFE-72B97535CB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54803" y="961290"/>
            <a:ext cx="2299265" cy="310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xmlns="" id="{A42BC992-CB49-4426-B102-C331096346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2217" y="961290"/>
            <a:ext cx="2499159" cy="310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xmlns="" id="{1A5847C8-8E11-46BB-A423-EB57CCEB478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38"/>
          <a:stretch/>
        </p:blipFill>
        <p:spPr>
          <a:xfrm>
            <a:off x="3269955" y="961290"/>
            <a:ext cx="2346699" cy="3104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" name="Прямоугольник: скругленные углы 15">
            <a:extLst>
              <a:ext uri="{FF2B5EF4-FFF2-40B4-BE49-F238E27FC236}">
                <a16:creationId xmlns:a16="http://schemas.microsoft.com/office/drawing/2014/main" xmlns="" id="{D4EFFD8C-AD60-469B-9BBB-ACFE720DD501}"/>
              </a:ext>
            </a:extLst>
          </p:cNvPr>
          <p:cNvSpPr/>
          <p:nvPr/>
        </p:nvSpPr>
        <p:spPr>
          <a:xfrm>
            <a:off x="353614" y="4332953"/>
            <a:ext cx="2498443" cy="201790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Таранова Татьяна Николаевна,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доктор педагогических  наук, профессор кафедры педагогики и образовательных технологий СКФУ</a:t>
            </a:r>
          </a:p>
        </p:txBody>
      </p:sp>
      <p:sp>
        <p:nvSpPr>
          <p:cNvPr id="17" name="Прямоугольник: скругленные углы 16">
            <a:extLst>
              <a:ext uri="{FF2B5EF4-FFF2-40B4-BE49-F238E27FC236}">
                <a16:creationId xmlns:a16="http://schemas.microsoft.com/office/drawing/2014/main" xmlns="" id="{AAD8DC9D-1714-4B87-980D-9F4390E987C1}"/>
              </a:ext>
            </a:extLst>
          </p:cNvPr>
          <p:cNvSpPr/>
          <p:nvPr/>
        </p:nvSpPr>
        <p:spPr>
          <a:xfrm>
            <a:off x="3125305" y="4332953"/>
            <a:ext cx="2636001" cy="201790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Тарасова Ирина Анатольевна,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Почетный работник общего образования РФ, директор МБОУ лицея № 15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Ставрополя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EF6B764C-3A47-4DF0-B309-DC841E03409B}"/>
              </a:ext>
            </a:extLst>
          </p:cNvPr>
          <p:cNvSpPr/>
          <p:nvPr/>
        </p:nvSpPr>
        <p:spPr>
          <a:xfrm>
            <a:off x="6105227" y="4332953"/>
            <a:ext cx="2636001" cy="201790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Нартова Светлана Ивановна, </a:t>
            </a:r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заместитель директора по инновационной деятельности МБОУ лицея № 15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Ставрополя</a:t>
            </a:r>
          </a:p>
        </p:txBody>
      </p:sp>
      <p:sp>
        <p:nvSpPr>
          <p:cNvPr id="19" name="Прямоугольник: скругленные углы 18">
            <a:extLst>
              <a:ext uri="{FF2B5EF4-FFF2-40B4-BE49-F238E27FC236}">
                <a16:creationId xmlns:a16="http://schemas.microsoft.com/office/drawing/2014/main" xmlns="" id="{475F4172-EC3F-4EE5-BC89-AA2DE8AF1DA3}"/>
              </a:ext>
            </a:extLst>
          </p:cNvPr>
          <p:cNvSpPr/>
          <p:nvPr/>
        </p:nvSpPr>
        <p:spPr>
          <a:xfrm>
            <a:off x="9086807" y="4332953"/>
            <a:ext cx="2612093" cy="2017908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Никитина Наталья Борисовна,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директор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МБОУ лицея № 15 </a:t>
            </a:r>
          </a:p>
          <a:p>
            <a:pPr algn="ctr"/>
            <a:r>
              <a:rPr lang="ru-RU" sz="1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Ставрополя</a:t>
            </a:r>
          </a:p>
          <a:p>
            <a:pPr algn="ctr"/>
            <a:endParaRPr lang="ru-RU" sz="1800" dirty="0">
              <a:solidFill>
                <a:srgbClr val="00206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20" name="Овал 19">
            <a:extLst>
              <a:ext uri="{FF2B5EF4-FFF2-40B4-BE49-F238E27FC236}">
                <a16:creationId xmlns:a16="http://schemas.microsoft.com/office/drawing/2014/main" xmlns="" id="{33072031-F8F7-4422-9BD9-9B4B86593ACF}"/>
              </a:ext>
            </a:extLst>
          </p:cNvPr>
          <p:cNvSpPr/>
          <p:nvPr/>
        </p:nvSpPr>
        <p:spPr>
          <a:xfrm>
            <a:off x="1493978" y="4068498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C21EE1C9-A245-4C23-91CD-5EC4FA4D2C54}"/>
              </a:ext>
            </a:extLst>
          </p:cNvPr>
          <p:cNvSpPr/>
          <p:nvPr/>
        </p:nvSpPr>
        <p:spPr>
          <a:xfrm>
            <a:off x="4334447" y="4068498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Овал 21">
            <a:extLst>
              <a:ext uri="{FF2B5EF4-FFF2-40B4-BE49-F238E27FC236}">
                <a16:creationId xmlns:a16="http://schemas.microsoft.com/office/drawing/2014/main" xmlns="" id="{82673567-EE4B-49A9-8547-D771D73CB8FE}"/>
              </a:ext>
            </a:extLst>
          </p:cNvPr>
          <p:cNvSpPr/>
          <p:nvPr/>
        </p:nvSpPr>
        <p:spPr>
          <a:xfrm>
            <a:off x="7304435" y="4068935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Овал 22">
            <a:extLst>
              <a:ext uri="{FF2B5EF4-FFF2-40B4-BE49-F238E27FC236}">
                <a16:creationId xmlns:a16="http://schemas.microsoft.com/office/drawing/2014/main" xmlns="" id="{5189FCE6-11DE-4C5E-88DC-3B1901BAED0C}"/>
              </a:ext>
            </a:extLst>
          </p:cNvPr>
          <p:cNvSpPr/>
          <p:nvPr/>
        </p:nvSpPr>
        <p:spPr>
          <a:xfrm>
            <a:off x="10175139" y="4065298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5669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C3D4146B-0FA0-4F51-B125-FE35E4D4DA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7" y="0"/>
            <a:ext cx="12192000" cy="2883408"/>
          </a:xfrm>
          <a:prstGeom prst="rect">
            <a:avLst/>
          </a:prstGeom>
        </p:spPr>
      </p:pic>
      <p:sp>
        <p:nvSpPr>
          <p:cNvPr id="7" name="Заголовок 1">
            <a:extLst>
              <a:ext uri="{FF2B5EF4-FFF2-40B4-BE49-F238E27FC236}">
                <a16:creationId xmlns:a16="http://schemas.microsoft.com/office/drawing/2014/main" xmlns="" id="{29D218AB-6ACE-41BD-A8AD-0DB41EFC0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683" y="374332"/>
            <a:ext cx="12192000" cy="1325563"/>
          </a:xfrm>
        </p:spPr>
        <p:txBody>
          <a:bodyPr>
            <a:no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Основное направление инновационной деятельности: разработка, апробация и внедрение новых </a:t>
            </a:r>
            <a:r>
              <a:rPr lang="ru-RU" sz="3200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копинг</a:t>
            </a:r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стратегий поведения всех участников образовательного процесс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Прямоугольник: скругленные углы 23">
            <a:extLst>
              <a:ext uri="{FF2B5EF4-FFF2-40B4-BE49-F238E27FC236}">
                <a16:creationId xmlns:a16="http://schemas.microsoft.com/office/drawing/2014/main" xmlns="" id="{779913DD-6FE7-494A-9973-7C7BB2BEA03C}"/>
              </a:ext>
            </a:extLst>
          </p:cNvPr>
          <p:cNvSpPr/>
          <p:nvPr/>
        </p:nvSpPr>
        <p:spPr>
          <a:xfrm>
            <a:off x="1560318" y="2003998"/>
            <a:ext cx="4529470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Диагностику прошли 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BDF86554-D0E1-4518-BAD9-AAAB49070C55}"/>
              </a:ext>
            </a:extLst>
          </p:cNvPr>
          <p:cNvSpPr/>
          <p:nvPr/>
        </p:nvSpPr>
        <p:spPr>
          <a:xfrm>
            <a:off x="684135" y="2384755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более 92</a:t>
            </a:r>
            <a:r>
              <a:rPr lang="ru-RU" sz="1600" dirty="0"/>
              <a:t>%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DEB0BB63-E088-4FF0-B501-1C77DBAFCC9F}"/>
              </a:ext>
            </a:extLst>
          </p:cNvPr>
          <p:cNvSpPr/>
          <p:nvPr/>
        </p:nvSpPr>
        <p:spPr>
          <a:xfrm>
            <a:off x="542628" y="2370036"/>
            <a:ext cx="1265528" cy="12305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9250B5D6-69C9-4CBF-AD23-62DE3D86227B}"/>
              </a:ext>
            </a:extLst>
          </p:cNvPr>
          <p:cNvSpPr/>
          <p:nvPr/>
        </p:nvSpPr>
        <p:spPr>
          <a:xfrm>
            <a:off x="7285952" y="2430294"/>
            <a:ext cx="4529470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обучающихся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07946440-4C69-4474-A2C9-88B1C72C5431}"/>
              </a:ext>
            </a:extLst>
          </p:cNvPr>
          <p:cNvSpPr/>
          <p:nvPr/>
        </p:nvSpPr>
        <p:spPr>
          <a:xfrm>
            <a:off x="7248985" y="2930680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1432</a:t>
            </a:r>
            <a:endParaRPr lang="ru-RU" sz="2000" dirty="0"/>
          </a:p>
        </p:txBody>
      </p:sp>
      <p:sp>
        <p:nvSpPr>
          <p:cNvPr id="29" name="Овал 28">
            <a:extLst>
              <a:ext uri="{FF2B5EF4-FFF2-40B4-BE49-F238E27FC236}">
                <a16:creationId xmlns:a16="http://schemas.microsoft.com/office/drawing/2014/main" xmlns="" id="{00A34B80-2BB4-42F7-8551-AC14E8F31D68}"/>
              </a:ext>
            </a:extLst>
          </p:cNvPr>
          <p:cNvSpPr/>
          <p:nvPr/>
        </p:nvSpPr>
        <p:spPr>
          <a:xfrm>
            <a:off x="7107478" y="2915961"/>
            <a:ext cx="1265528" cy="12305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: скругленные углы 35">
            <a:extLst>
              <a:ext uri="{FF2B5EF4-FFF2-40B4-BE49-F238E27FC236}">
                <a16:creationId xmlns:a16="http://schemas.microsoft.com/office/drawing/2014/main" xmlns="" id="{D97F1DF9-FDB2-42A9-A289-93C63E47EFD8}"/>
              </a:ext>
            </a:extLst>
          </p:cNvPr>
          <p:cNvSpPr/>
          <p:nvPr/>
        </p:nvSpPr>
        <p:spPr>
          <a:xfrm>
            <a:off x="2034178" y="4200347"/>
            <a:ext cx="4529470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родителей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7" name="Прямоугольник: скругленные углы 36">
            <a:extLst>
              <a:ext uri="{FF2B5EF4-FFF2-40B4-BE49-F238E27FC236}">
                <a16:creationId xmlns:a16="http://schemas.microsoft.com/office/drawing/2014/main" xmlns="" id="{C14D46A8-605A-4A59-99A3-D898E95599C3}"/>
              </a:ext>
            </a:extLst>
          </p:cNvPr>
          <p:cNvSpPr/>
          <p:nvPr/>
        </p:nvSpPr>
        <p:spPr>
          <a:xfrm>
            <a:off x="7285952" y="5149316"/>
            <a:ext cx="4529470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педагогов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8" name="Овал 37">
            <a:extLst>
              <a:ext uri="{FF2B5EF4-FFF2-40B4-BE49-F238E27FC236}">
                <a16:creationId xmlns:a16="http://schemas.microsoft.com/office/drawing/2014/main" xmlns="" id="{5B71B6D2-A702-48A7-8C0E-B9BA4F405FA7}"/>
              </a:ext>
            </a:extLst>
          </p:cNvPr>
          <p:cNvSpPr/>
          <p:nvPr/>
        </p:nvSpPr>
        <p:spPr>
          <a:xfrm>
            <a:off x="7248985" y="5404429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88</a:t>
            </a:r>
            <a:endParaRPr lang="ru-RU" sz="2000" dirty="0"/>
          </a:p>
        </p:txBody>
      </p:sp>
      <p:sp>
        <p:nvSpPr>
          <p:cNvPr id="39" name="Овал 38">
            <a:extLst>
              <a:ext uri="{FF2B5EF4-FFF2-40B4-BE49-F238E27FC236}">
                <a16:creationId xmlns:a16="http://schemas.microsoft.com/office/drawing/2014/main" xmlns="" id="{8E784ECB-A260-4636-877A-4529DB491F8A}"/>
              </a:ext>
            </a:extLst>
          </p:cNvPr>
          <p:cNvSpPr/>
          <p:nvPr/>
        </p:nvSpPr>
        <p:spPr>
          <a:xfrm>
            <a:off x="7107478" y="5389710"/>
            <a:ext cx="1265528" cy="12305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Овал 39">
            <a:extLst>
              <a:ext uri="{FF2B5EF4-FFF2-40B4-BE49-F238E27FC236}">
                <a16:creationId xmlns:a16="http://schemas.microsoft.com/office/drawing/2014/main" xmlns="" id="{409E8F9E-7C84-4957-9807-3E1583574B9E}"/>
              </a:ext>
            </a:extLst>
          </p:cNvPr>
          <p:cNvSpPr/>
          <p:nvPr/>
        </p:nvSpPr>
        <p:spPr>
          <a:xfrm>
            <a:off x="1620693" y="4535450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1428</a:t>
            </a:r>
            <a:endParaRPr lang="ru-RU" sz="2000" dirty="0"/>
          </a:p>
        </p:txBody>
      </p:sp>
      <p:sp>
        <p:nvSpPr>
          <p:cNvPr id="41" name="Овал 40">
            <a:extLst>
              <a:ext uri="{FF2B5EF4-FFF2-40B4-BE49-F238E27FC236}">
                <a16:creationId xmlns:a16="http://schemas.microsoft.com/office/drawing/2014/main" xmlns="" id="{F408C27B-FFF7-4596-BE0F-E948B5A8728A}"/>
              </a:ext>
            </a:extLst>
          </p:cNvPr>
          <p:cNvSpPr/>
          <p:nvPr/>
        </p:nvSpPr>
        <p:spPr>
          <a:xfrm>
            <a:off x="1479186" y="4520731"/>
            <a:ext cx="1265528" cy="12305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57634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84EF30-3E2C-4F4F-8AAE-F4059E0E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9337"/>
            <a:ext cx="12192000" cy="28814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E6101-048B-49FE-9C88-F9911704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0606" y="673231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40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Основные результаты реализации проекта</a:t>
            </a:r>
            <a:endParaRPr lang="ru-RU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EA8B4AF-D392-4B76-9C6D-AAA62BE33347}"/>
              </a:ext>
            </a:extLst>
          </p:cNvPr>
          <p:cNvSpPr/>
          <p:nvPr/>
        </p:nvSpPr>
        <p:spPr>
          <a:xfrm>
            <a:off x="127970" y="2344732"/>
            <a:ext cx="2828261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сформирован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ность у педагогов готовности к развитию у школьников </a:t>
            </a:r>
            <a:r>
              <a:rPr lang="ru-RU" sz="1600" dirty="0" err="1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копинг</a:t>
            </a:r>
            <a:r>
              <a:rPr lang="ru-RU" sz="16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-поведения как основы самовоспитания и преодоления стрессовых ситуаций на конструктивно-личностной осознанной основе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xmlns="" id="{4EB9831A-5296-4D7A-8C7A-C76996B977FE}"/>
              </a:ext>
            </a:extLst>
          </p:cNvPr>
          <p:cNvSpPr/>
          <p:nvPr/>
        </p:nvSpPr>
        <p:spPr>
          <a:xfrm>
            <a:off x="9362984" y="2351218"/>
            <a:ext cx="2720675" cy="2809958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>
                <a:solidFill>
                  <a:srgbClr val="002060"/>
                </a:solidFill>
                <a:latin typeface="Times New Roman" panose="02020603050405020304" pitchFamily="18" charset="0"/>
              </a:rPr>
              <a:t>подготовка и издание научно-методических материалов (статей, программ, монографии), отражающих накопленный опыт по проблеме исследования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xmlns="" id="{E4716E93-DA03-4539-8A5B-9C02D312A637}"/>
              </a:ext>
            </a:extLst>
          </p:cNvPr>
          <p:cNvSpPr/>
          <p:nvPr/>
        </p:nvSpPr>
        <p:spPr>
          <a:xfrm>
            <a:off x="127970" y="5513614"/>
            <a:ext cx="2943448" cy="564819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Психолого-педагогические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4" name="Прямоугольник: скругленные углы 13">
            <a:extLst>
              <a:ext uri="{FF2B5EF4-FFF2-40B4-BE49-F238E27FC236}">
                <a16:creationId xmlns:a16="http://schemas.microsoft.com/office/drawing/2014/main" xmlns="" id="{35535E26-D48F-43B1-8B37-60152919DE8D}"/>
              </a:ext>
            </a:extLst>
          </p:cNvPr>
          <p:cNvSpPr/>
          <p:nvPr/>
        </p:nvSpPr>
        <p:spPr>
          <a:xfrm>
            <a:off x="9452210" y="5513612"/>
            <a:ext cx="2720675" cy="56482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Научно-методические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B2B25F8-67A0-4B9D-B2D6-4685002DEED2}"/>
              </a:ext>
            </a:extLst>
          </p:cNvPr>
          <p:cNvSpPr/>
          <p:nvPr/>
        </p:nvSpPr>
        <p:spPr>
          <a:xfrm>
            <a:off x="1542100" y="5223817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Овал 16">
            <a:extLst>
              <a:ext uri="{FF2B5EF4-FFF2-40B4-BE49-F238E27FC236}">
                <a16:creationId xmlns:a16="http://schemas.microsoft.com/office/drawing/2014/main" xmlns="" id="{B9D9ADCD-742C-4F65-9C7A-C2F7B10878E1}"/>
              </a:ext>
            </a:extLst>
          </p:cNvPr>
          <p:cNvSpPr/>
          <p:nvPr/>
        </p:nvSpPr>
        <p:spPr>
          <a:xfrm>
            <a:off x="10804694" y="5228537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Стрелка: вправо 19">
            <a:extLst>
              <a:ext uri="{FF2B5EF4-FFF2-40B4-BE49-F238E27FC236}">
                <a16:creationId xmlns:a16="http://schemas.microsoft.com/office/drawing/2014/main" xmlns="" id="{C70C7818-9E85-4265-9FEF-535D4D8A0F0C}"/>
              </a:ext>
            </a:extLst>
          </p:cNvPr>
          <p:cNvSpPr/>
          <p:nvPr/>
        </p:nvSpPr>
        <p:spPr>
          <a:xfrm>
            <a:off x="7624556" y="3429000"/>
            <a:ext cx="751114" cy="446314"/>
          </a:xfrm>
          <a:prstGeom prst="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F66A15E5-C23B-477E-BFBE-4D7C752FFB68}"/>
              </a:ext>
            </a:extLst>
          </p:cNvPr>
          <p:cNvSpPr/>
          <p:nvPr/>
        </p:nvSpPr>
        <p:spPr>
          <a:xfrm>
            <a:off x="6237881" y="2344732"/>
            <a:ext cx="3016762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копинг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-стратегии поведения выступают условием для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сохрания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 социально-личностного, физического и психологического благополучия без максимального напряжения имеющихся ресурсов жизнеспособности в проблемных ситуациях, умения преодоления стресса</a:t>
            </a:r>
          </a:p>
        </p:txBody>
      </p:sp>
      <p:sp>
        <p:nvSpPr>
          <p:cNvPr id="21" name="Прямоугольник: скругленные углы 20">
            <a:extLst>
              <a:ext uri="{FF2B5EF4-FFF2-40B4-BE49-F238E27FC236}">
                <a16:creationId xmlns:a16="http://schemas.microsoft.com/office/drawing/2014/main" xmlns="" id="{45C9C766-6A9B-41F1-BDD0-CA2051FE85F2}"/>
              </a:ext>
            </a:extLst>
          </p:cNvPr>
          <p:cNvSpPr/>
          <p:nvPr/>
        </p:nvSpPr>
        <p:spPr>
          <a:xfrm>
            <a:off x="3210145" y="2344732"/>
            <a:ext cx="2828261" cy="2822944"/>
          </a:xfrm>
          <a:prstGeom prst="roundRect">
            <a:avLst/>
          </a:prstGeom>
          <a:solidFill>
            <a:srgbClr val="4BD0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применение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копинг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-стратегий в поведении школьников стало основой преодоления различных форм неконструктивных решений стрессовых ситуаций в виде 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</a:rPr>
              <a:t>буллинга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</a:rPr>
              <a:t>, проявления различных видов жестокости (физической, вербальной, невербальной и др.)</a:t>
            </a:r>
          </a:p>
        </p:txBody>
      </p:sp>
      <p:sp>
        <p:nvSpPr>
          <p:cNvPr id="22" name="Прямоугольник: скругленные углы 21">
            <a:extLst>
              <a:ext uri="{FF2B5EF4-FFF2-40B4-BE49-F238E27FC236}">
                <a16:creationId xmlns:a16="http://schemas.microsoft.com/office/drawing/2014/main" xmlns="" id="{DD3FCC01-8D20-43C4-ABF2-03CC5D42E121}"/>
              </a:ext>
            </a:extLst>
          </p:cNvPr>
          <p:cNvSpPr/>
          <p:nvPr/>
        </p:nvSpPr>
        <p:spPr>
          <a:xfrm>
            <a:off x="3380637" y="5513614"/>
            <a:ext cx="2828261" cy="564820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психолого-социальные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7AE27EDA-4F45-42A4-AAFD-D4EA114F3058}"/>
              </a:ext>
            </a:extLst>
          </p:cNvPr>
          <p:cNvSpPr/>
          <p:nvPr/>
        </p:nvSpPr>
        <p:spPr>
          <a:xfrm>
            <a:off x="6414139" y="5513612"/>
            <a:ext cx="2911871" cy="564821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800" dirty="0">
                <a:solidFill>
                  <a:srgbClr val="00206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</a:rPr>
              <a:t>Индивидуально-психологические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B496F387-9BF2-4966-8679-3279C931FCAD}"/>
              </a:ext>
            </a:extLst>
          </p:cNvPr>
          <p:cNvSpPr/>
          <p:nvPr/>
        </p:nvSpPr>
        <p:spPr>
          <a:xfrm>
            <a:off x="4794767" y="5231456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Овал 24">
            <a:extLst>
              <a:ext uri="{FF2B5EF4-FFF2-40B4-BE49-F238E27FC236}">
                <a16:creationId xmlns:a16="http://schemas.microsoft.com/office/drawing/2014/main" xmlns="" id="{F4B5F140-BBB5-4637-8951-BBB5640E0BE6}"/>
              </a:ext>
            </a:extLst>
          </p:cNvPr>
          <p:cNvSpPr/>
          <p:nvPr/>
        </p:nvSpPr>
        <p:spPr>
          <a:xfrm>
            <a:off x="7772497" y="5231456"/>
            <a:ext cx="217714" cy="217714"/>
          </a:xfrm>
          <a:prstGeom prst="ellipse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063175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xmlns="" id="{3884EF30-3E2C-4F4F-8AAE-F4059E0EBA0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E6101-048B-49FE-9C88-F99117041A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245455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 2019-2021 году было проведено</a:t>
            </a:r>
            <a:endParaRPr lang="ru-RU" sz="3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xmlns="" id="{4EA8B4AF-D392-4B76-9C6D-AAA62BE33347}"/>
              </a:ext>
            </a:extLst>
          </p:cNvPr>
          <p:cNvSpPr/>
          <p:nvPr/>
        </p:nvSpPr>
        <p:spPr>
          <a:xfrm>
            <a:off x="7976473" y="1846069"/>
            <a:ext cx="2977114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марафонов</a:t>
            </a:r>
          </a:p>
        </p:txBody>
      </p:sp>
      <p:sp>
        <p:nvSpPr>
          <p:cNvPr id="15" name="Овал 14">
            <a:extLst>
              <a:ext uri="{FF2B5EF4-FFF2-40B4-BE49-F238E27FC236}">
                <a16:creationId xmlns:a16="http://schemas.microsoft.com/office/drawing/2014/main" xmlns="" id="{CB2B25F8-67A0-4B9D-B2D6-4685002DEED2}"/>
              </a:ext>
            </a:extLst>
          </p:cNvPr>
          <p:cNvSpPr/>
          <p:nvPr/>
        </p:nvSpPr>
        <p:spPr>
          <a:xfrm>
            <a:off x="7260260" y="1121282"/>
            <a:ext cx="1298437" cy="1298437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Более </a:t>
            </a:r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18" name="Прямоугольник: скругленные углы 17">
            <a:extLst>
              <a:ext uri="{FF2B5EF4-FFF2-40B4-BE49-F238E27FC236}">
                <a16:creationId xmlns:a16="http://schemas.microsoft.com/office/drawing/2014/main" xmlns="" id="{3D410B77-2103-4798-944B-7623F63CA040}"/>
              </a:ext>
            </a:extLst>
          </p:cNvPr>
          <p:cNvSpPr/>
          <p:nvPr/>
        </p:nvSpPr>
        <p:spPr>
          <a:xfrm>
            <a:off x="1062116" y="1247213"/>
            <a:ext cx="4529470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научно-методических семинара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Овал 20">
            <a:extLst>
              <a:ext uri="{FF2B5EF4-FFF2-40B4-BE49-F238E27FC236}">
                <a16:creationId xmlns:a16="http://schemas.microsoft.com/office/drawing/2014/main" xmlns="" id="{3073E690-5844-44A7-9E47-E8F0BAABED7E}"/>
              </a:ext>
            </a:extLst>
          </p:cNvPr>
          <p:cNvSpPr/>
          <p:nvPr/>
        </p:nvSpPr>
        <p:spPr>
          <a:xfrm>
            <a:off x="365685" y="1598807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/>
              <a:t>24</a:t>
            </a:r>
          </a:p>
        </p:txBody>
      </p:sp>
      <p:sp>
        <p:nvSpPr>
          <p:cNvPr id="23" name="Прямоугольник: скругленные углы 22">
            <a:extLst>
              <a:ext uri="{FF2B5EF4-FFF2-40B4-BE49-F238E27FC236}">
                <a16:creationId xmlns:a16="http://schemas.microsoft.com/office/drawing/2014/main" xmlns="" id="{0B2E4671-DF16-4082-BDD6-72B5F1AA57EB}"/>
              </a:ext>
            </a:extLst>
          </p:cNvPr>
          <p:cNvSpPr/>
          <p:nvPr/>
        </p:nvSpPr>
        <p:spPr>
          <a:xfrm>
            <a:off x="1228189" y="3206463"/>
            <a:ext cx="3864807" cy="1087054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педагогических советов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Овал 23">
            <a:extLst>
              <a:ext uri="{FF2B5EF4-FFF2-40B4-BE49-F238E27FC236}">
                <a16:creationId xmlns:a16="http://schemas.microsoft.com/office/drawing/2014/main" xmlns="" id="{C5D8EAC0-4B79-468E-BA44-F1C515353D7D}"/>
              </a:ext>
            </a:extLst>
          </p:cNvPr>
          <p:cNvSpPr/>
          <p:nvPr/>
        </p:nvSpPr>
        <p:spPr>
          <a:xfrm>
            <a:off x="838200" y="3740713"/>
            <a:ext cx="1087054" cy="1087054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Прямоугольник: скругленные углы 24">
            <a:extLst>
              <a:ext uri="{FF2B5EF4-FFF2-40B4-BE49-F238E27FC236}">
                <a16:creationId xmlns:a16="http://schemas.microsoft.com/office/drawing/2014/main" xmlns="" id="{9A462F4F-12E6-42D7-A20D-57984EE7E41D}"/>
              </a:ext>
            </a:extLst>
          </p:cNvPr>
          <p:cNvSpPr/>
          <p:nvPr/>
        </p:nvSpPr>
        <p:spPr>
          <a:xfrm>
            <a:off x="5988287" y="3457074"/>
            <a:ext cx="4654904" cy="93566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Школа «Академия родительства»</a:t>
            </a:r>
          </a:p>
        </p:txBody>
      </p:sp>
      <p:sp>
        <p:nvSpPr>
          <p:cNvPr id="26" name="Овал 25">
            <a:extLst>
              <a:ext uri="{FF2B5EF4-FFF2-40B4-BE49-F238E27FC236}">
                <a16:creationId xmlns:a16="http://schemas.microsoft.com/office/drawing/2014/main" xmlns="" id="{37A60C80-BC87-43E8-AF77-12B511F42259}"/>
              </a:ext>
            </a:extLst>
          </p:cNvPr>
          <p:cNvSpPr/>
          <p:nvPr/>
        </p:nvSpPr>
        <p:spPr>
          <a:xfrm>
            <a:off x="9993972" y="3898480"/>
            <a:ext cx="1298437" cy="1298437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 собраний</a:t>
            </a:r>
            <a:endParaRPr lang="ru-RU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Прямоугольник: скругленные углы 26">
            <a:extLst>
              <a:ext uri="{FF2B5EF4-FFF2-40B4-BE49-F238E27FC236}">
                <a16:creationId xmlns:a16="http://schemas.microsoft.com/office/drawing/2014/main" xmlns="" id="{39BD1F9E-D209-4BD6-84A1-DC8E4156EA9E}"/>
              </a:ext>
            </a:extLst>
          </p:cNvPr>
          <p:cNvSpPr/>
          <p:nvPr/>
        </p:nvSpPr>
        <p:spPr>
          <a:xfrm>
            <a:off x="3471417" y="4734284"/>
            <a:ext cx="4654903" cy="1171226"/>
          </a:xfrm>
          <a:prstGeom prst="roundRect">
            <a:avLst/>
          </a:prstGeom>
          <a:gradFill flip="none" rotWithShape="1">
            <a:gsLst>
              <a:gs pos="0">
                <a:srgbClr val="4BD0FF">
                  <a:shade val="30000"/>
                  <a:satMod val="115000"/>
                  <a:alpha val="61000"/>
                </a:srgbClr>
              </a:gs>
              <a:gs pos="50000">
                <a:srgbClr val="4BD0FF">
                  <a:shade val="67500"/>
                  <a:satMod val="115000"/>
                  <a:alpha val="55000"/>
                </a:srgbClr>
              </a:gs>
              <a:gs pos="100000">
                <a:srgbClr val="4BD0FF">
                  <a:shade val="100000"/>
                  <a:satMod val="115000"/>
                </a:srgb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научно-методического</a:t>
            </a:r>
            <a:r>
              <a:rPr lang="ru-RU" sz="4400" dirty="0"/>
              <a:t> </a:t>
            </a: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</a:t>
            </a:r>
          </a:p>
        </p:txBody>
      </p:sp>
      <p:sp>
        <p:nvSpPr>
          <p:cNvPr id="28" name="Овал 27">
            <a:extLst>
              <a:ext uri="{FF2B5EF4-FFF2-40B4-BE49-F238E27FC236}">
                <a16:creationId xmlns:a16="http://schemas.microsoft.com/office/drawing/2014/main" xmlns="" id="{B260717C-E3DF-4998-A882-AFD63A7D882A}"/>
              </a:ext>
            </a:extLst>
          </p:cNvPr>
          <p:cNvSpPr/>
          <p:nvPr/>
        </p:nvSpPr>
        <p:spPr>
          <a:xfrm>
            <a:off x="3757727" y="5410554"/>
            <a:ext cx="1298437" cy="1298437"/>
          </a:xfrm>
          <a:prstGeom prst="ellipse">
            <a:avLst/>
          </a:prstGeom>
          <a:solidFill>
            <a:srgbClr val="002060"/>
          </a:solidFill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  <a:p>
            <a:pPr algn="ctr"/>
            <a:r>
              <a:rPr lang="ru-RU" dirty="0">
                <a:latin typeface="Arial" panose="020B0604020202020204" pitchFamily="34" charset="0"/>
                <a:cs typeface="Arial" panose="020B0604020202020204" pitchFamily="34" charset="0"/>
              </a:rPr>
              <a:t>заседания</a:t>
            </a:r>
          </a:p>
        </p:txBody>
      </p:sp>
      <p:sp>
        <p:nvSpPr>
          <p:cNvPr id="30" name="Прямоугольник: скругленные углы 29">
            <a:extLst>
              <a:ext uri="{FF2B5EF4-FFF2-40B4-BE49-F238E27FC236}">
                <a16:creationId xmlns:a16="http://schemas.microsoft.com/office/drawing/2014/main" xmlns="" id="{0FB7A619-5064-4ABF-A1D0-28CB1CDADED6}"/>
              </a:ext>
            </a:extLst>
          </p:cNvPr>
          <p:cNvSpPr/>
          <p:nvPr/>
        </p:nvSpPr>
        <p:spPr>
          <a:xfrm>
            <a:off x="365685" y="5442617"/>
            <a:ext cx="2733712" cy="93566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Методические семинары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Прямоугольник: скругленные углы 30">
            <a:extLst>
              <a:ext uri="{FF2B5EF4-FFF2-40B4-BE49-F238E27FC236}">
                <a16:creationId xmlns:a16="http://schemas.microsoft.com/office/drawing/2014/main" xmlns="" id="{96427935-5774-4348-8590-F6E9ABFDA4C6}"/>
              </a:ext>
            </a:extLst>
          </p:cNvPr>
          <p:cNvSpPr/>
          <p:nvPr/>
        </p:nvSpPr>
        <p:spPr>
          <a:xfrm>
            <a:off x="4474739" y="2020284"/>
            <a:ext cx="2314292" cy="93566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Практикумы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: скругленные углы 31">
            <a:extLst>
              <a:ext uri="{FF2B5EF4-FFF2-40B4-BE49-F238E27FC236}">
                <a16:creationId xmlns:a16="http://schemas.microsoft.com/office/drawing/2014/main" xmlns="" id="{2711DDD6-6B03-4C02-A284-E66D20C8D4B1}"/>
              </a:ext>
            </a:extLst>
          </p:cNvPr>
          <p:cNvSpPr/>
          <p:nvPr/>
        </p:nvSpPr>
        <p:spPr>
          <a:xfrm>
            <a:off x="7908333" y="5483730"/>
            <a:ext cx="2733712" cy="935666"/>
          </a:xfrm>
          <a:prstGeom prst="round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Мастер-классы</a:t>
            </a:r>
            <a:endParaRPr lang="ru-RU" sz="24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Овал 3">
            <a:extLst>
              <a:ext uri="{FF2B5EF4-FFF2-40B4-BE49-F238E27FC236}">
                <a16:creationId xmlns:a16="http://schemas.microsoft.com/office/drawing/2014/main" xmlns="" id="{095F06BB-A561-4DAE-8B0F-38C30B434AF9}"/>
              </a:ext>
            </a:extLst>
          </p:cNvPr>
          <p:cNvSpPr/>
          <p:nvPr/>
        </p:nvSpPr>
        <p:spPr>
          <a:xfrm>
            <a:off x="224178" y="1584088"/>
            <a:ext cx="1265528" cy="1230564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xmlns="" id="{05AFE0F4-F4FD-4699-BA7D-057D96A67089}"/>
              </a:ext>
            </a:extLst>
          </p:cNvPr>
          <p:cNvSpPr/>
          <p:nvPr/>
        </p:nvSpPr>
        <p:spPr>
          <a:xfrm>
            <a:off x="7189724" y="940592"/>
            <a:ext cx="1468245" cy="14276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xmlns="" id="{221CCDAB-BB4B-4ABF-AC4F-28064227B45B}"/>
              </a:ext>
            </a:extLst>
          </p:cNvPr>
          <p:cNvSpPr/>
          <p:nvPr/>
        </p:nvSpPr>
        <p:spPr>
          <a:xfrm>
            <a:off x="3740616" y="5397725"/>
            <a:ext cx="1468245" cy="1427680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3178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xmlns="" id="{CBEE5D08-057F-4E12-B036-D8E369AEE76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31648" y="0"/>
            <a:ext cx="1196035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Результаты работы краевой инновационной площадки </a:t>
            </a:r>
          </a:p>
        </p:txBody>
      </p:sp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81" t="1425" r="2900" b="1454"/>
          <a:stretch/>
        </p:blipFill>
        <p:spPr>
          <a:xfrm>
            <a:off x="231648" y="696159"/>
            <a:ext cx="3504124" cy="5220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564" y="1341394"/>
            <a:ext cx="3546261" cy="52255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3" name="Группа 2">
            <a:extLst>
              <a:ext uri="{FF2B5EF4-FFF2-40B4-BE49-F238E27FC236}">
                <a16:creationId xmlns:a16="http://schemas.microsoft.com/office/drawing/2014/main" xmlns="" id="{DA083D03-F8AF-40DD-ABD2-BA2E82ECCFE9}"/>
              </a:ext>
            </a:extLst>
          </p:cNvPr>
          <p:cNvGrpSpPr/>
          <p:nvPr/>
        </p:nvGrpSpPr>
        <p:grpSpPr>
          <a:xfrm>
            <a:off x="7779967" y="754311"/>
            <a:ext cx="3260246" cy="2355103"/>
            <a:chOff x="8446426" y="1516489"/>
            <a:chExt cx="3260246" cy="2355103"/>
          </a:xfrm>
        </p:grpSpPr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4776" y="2326373"/>
              <a:ext cx="3211896" cy="1545219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7" name="Рисунок 6">
              <a:hlinkClick r:id="rId6"/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46426" y="1516489"/>
              <a:ext cx="3260246" cy="93798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8"/>
          <a:srcRect l="13631" t="792" r="13326" b="-1321"/>
          <a:stretch/>
        </p:blipFill>
        <p:spPr>
          <a:xfrm>
            <a:off x="7679229" y="3741701"/>
            <a:ext cx="3856402" cy="30175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xmlns="" id="{FFA6AC13-B0B3-4416-945B-EC3FCA715240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65407" t="45607" r="27443" b="41282"/>
          <a:stretch/>
        </p:blipFill>
        <p:spPr>
          <a:xfrm>
            <a:off x="10938643" y="3107989"/>
            <a:ext cx="871869" cy="89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119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E8DC2683-8A31-4226-9420-265C7DC477D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2276" y="107872"/>
            <a:ext cx="12019724" cy="858923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ru-RU" sz="32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Участие в городских, краевых, всероссийских педагогических конференциях по проблеме проекта</a:t>
            </a:r>
          </a:p>
        </p:txBody>
      </p:sp>
      <p:pic>
        <p:nvPicPr>
          <p:cNvPr id="14345" name="Picture 4"/>
          <p:cNvPicPr>
            <a:picLocks noChangeAspect="1" noChangeArrowheads="1"/>
          </p:cNvPicPr>
          <p:nvPr/>
        </p:nvPicPr>
        <p:blipFill>
          <a:blip r:embed="rId3" cstate="print"/>
          <a:srcRect l="36800" t="25220" r="36082" b="8829"/>
          <a:stretch>
            <a:fillRect/>
          </a:stretch>
        </p:blipFill>
        <p:spPr bwMode="auto">
          <a:xfrm>
            <a:off x="3806673" y="1054106"/>
            <a:ext cx="3404557" cy="4653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347" name="Picture 11" descr="C:\Users\Администратор\Desktop\статья скиро и про май 2021 сканы\статья обложка скиро и про май 2021 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403508" y="1630831"/>
            <a:ext cx="3230889" cy="45660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6" cstate="print"/>
          <a:srcRect l="39125" t="25539" r="37243" b="14262"/>
          <a:stretch>
            <a:fillRect/>
          </a:stretch>
        </p:blipFill>
        <p:spPr bwMode="auto">
          <a:xfrm>
            <a:off x="8061583" y="1893295"/>
            <a:ext cx="3511296" cy="46531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E63C9893-1074-4985-938B-D83BF18B4391}"/>
              </a:ext>
            </a:extLst>
          </p:cNvPr>
          <p:cNvSpPr/>
          <p:nvPr/>
        </p:nvSpPr>
        <p:spPr>
          <a:xfrm>
            <a:off x="3806673" y="966796"/>
            <a:ext cx="3732309" cy="4913010"/>
          </a:xfrm>
          <a:prstGeom prst="rect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29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5DD2DE2-54E4-4A8F-A8E1-84CDED8F87F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9612" b="28372"/>
          <a:stretch/>
        </p:blipFill>
        <p:spPr>
          <a:xfrm>
            <a:off x="0" y="-50375"/>
            <a:ext cx="12192000" cy="2881423"/>
          </a:xfrm>
          <a:prstGeom prst="rect">
            <a:avLst/>
          </a:prstGeom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 l="36163" t="22438" r="34505" b="9641"/>
          <a:stretch>
            <a:fillRect/>
          </a:stretch>
        </p:blipFill>
        <p:spPr bwMode="auto">
          <a:xfrm>
            <a:off x="204821" y="85759"/>
            <a:ext cx="3899559" cy="54905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37031012"/>
              </p:ext>
            </p:extLst>
          </p:nvPr>
        </p:nvGraphicFramePr>
        <p:xfrm>
          <a:off x="5658889" y="348362"/>
          <a:ext cx="6264087" cy="39803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91" name="PDF" r:id="rId5" imgW="0" imgH="0" progId="">
                  <p:embed/>
                </p:oleObj>
              </mc:Choice>
              <mc:Fallback>
                <p:oleObj name="PDF" r:id="rId5" imgW="0" imgH="0" progId="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58889" y="348362"/>
                        <a:ext cx="6264087" cy="3980359"/>
                      </a:xfrm>
                      <a:prstGeom prst="rect">
                        <a:avLst/>
                      </a:prstGeom>
                      <a:noFill/>
                      <a:ln>
                        <a:solidFill>
                          <a:schemeClr val="tx1"/>
                        </a:solidFill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Рисунок 10" descr="C:\Users\Нартова\Desktop\2021 -2022\эксперимент 2019 -2021\Nartova_Svetlana_Ivanovna_1.jpe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67466" y="3867216"/>
            <a:ext cx="4652324" cy="2767500"/>
          </a:xfrm>
          <a:prstGeom prst="rect">
            <a:avLst/>
          </a:prstGeom>
          <a:ln w="190500" cap="sq">
            <a:solidFill>
              <a:srgbClr val="0070C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007144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902</TotalTime>
  <Words>395</Words>
  <Application>Microsoft Office PowerPoint</Application>
  <PresentationFormat>Широкоэкранный</PresentationFormat>
  <Paragraphs>87</Paragraphs>
  <Slides>11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PDF</vt:lpstr>
      <vt:lpstr>Презентация PowerPoint</vt:lpstr>
      <vt:lpstr>Проект осуществлялся  с 01 января 2019 года по 30 декабря 2021 года</vt:lpstr>
      <vt:lpstr>Состав участников реализации краевой инновационной площадки</vt:lpstr>
      <vt:lpstr>Основное направление инновационной деятельности: разработка, апробация и внедрение новых копинг - стратегий поведения всех участников образовательного процесс</vt:lpstr>
      <vt:lpstr>Основные результаты реализации проекта</vt:lpstr>
      <vt:lpstr>В 2019-2021 году было проведено</vt:lpstr>
      <vt:lpstr>Презентация PowerPoint</vt:lpstr>
      <vt:lpstr>Участие в городских, краевых, всероссийских педагогических конференциях по проблеме проекта</vt:lpstr>
      <vt:lpstr>Презентация PowerPoint</vt:lpstr>
      <vt:lpstr>Презентация PowerPoint</vt:lpstr>
      <vt:lpstr>Презентация PowerPoint</vt:lpstr>
    </vt:vector>
  </TitlesOfParts>
  <Company>HP Inc.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Зам-2</dc:creator>
  <cp:lastModifiedBy>Зам-2</cp:lastModifiedBy>
  <cp:revision>71</cp:revision>
  <dcterms:created xsi:type="dcterms:W3CDTF">2021-08-20T15:43:58Z</dcterms:created>
  <dcterms:modified xsi:type="dcterms:W3CDTF">2021-12-20T16:21:20Z</dcterms:modified>
</cp:coreProperties>
</file>