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84" r:id="rId5"/>
    <p:sldId id="257" r:id="rId6"/>
    <p:sldId id="285" r:id="rId7"/>
    <p:sldId id="286" r:id="rId8"/>
    <p:sldId id="287" r:id="rId9"/>
    <p:sldId id="264" r:id="rId10"/>
    <p:sldId id="265" r:id="rId11"/>
    <p:sldId id="266" r:id="rId12"/>
    <p:sldId id="270" r:id="rId13"/>
    <p:sldId id="268" r:id="rId14"/>
    <p:sldId id="269" r:id="rId15"/>
    <p:sldId id="271" r:id="rId16"/>
    <p:sldId id="273" r:id="rId17"/>
    <p:sldId id="288" r:id="rId18"/>
    <p:sldId id="263" r:id="rId19"/>
    <p:sldId id="262" r:id="rId20"/>
    <p:sldId id="272" r:id="rId21"/>
    <p:sldId id="283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3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37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7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45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1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6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3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2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8B90-8F9B-4152-ACE7-F31723E789B3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AB4DA2-1157-46EC-AE09-B3867108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7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Противодействие наркопреступности в сети «Интернет»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4973" y="5569859"/>
            <a:ext cx="3903027" cy="1126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Ст. о/у УНК ГУ МВД России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по Ставропольскому краю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капитан полиции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Е.А. Краснояруженская</a:t>
            </a:r>
          </a:p>
        </p:txBody>
      </p:sp>
      <p:pic>
        <p:nvPicPr>
          <p:cNvPr id="4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57" y="405839"/>
            <a:ext cx="2256485" cy="1316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5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727" y="273466"/>
            <a:ext cx="7511753" cy="13587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Статья 6.13.  КоАП РФ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Пропаганда НС, ПВ, наркосодержащих растений, НПО ПАВ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(в том числе с использованием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информационно-телекоммуникационной сети «Интернет»)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55" y="1609859"/>
            <a:ext cx="10135311" cy="5125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административный штраф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на граждан</a:t>
            </a:r>
            <a:r>
              <a:rPr lang="ru-RU" sz="24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в размере от 4-х тыс. до 5-ти тыс. руб. или от 5-ти тыс. до 30-ти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на должностных лиц</a:t>
            </a:r>
            <a:r>
              <a:rPr lang="ru-RU" sz="2400" dirty="0"/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от 40 тыс. до 50-ти тыс. руб. или от 50-ти тыс. до 100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на лиц, осуществляющих предпринимательскую деятельность без образования юридического лица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от 40 тыс. до 50-ти тыс. руб. или от 50-ти тыс. до 100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на юридических лиц</a:t>
            </a:r>
            <a:r>
              <a:rPr lang="ru-RU" sz="2400" dirty="0"/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от 800 тыс. до 1 млн. руб. или от 1 млн. до 1,5 млн. руб.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700" u="sng" dirty="0">
                <a:solidFill>
                  <a:schemeClr val="tx1"/>
                </a:solidFill>
              </a:rPr>
              <a:t>Примечание.</a:t>
            </a:r>
            <a:r>
              <a:rPr lang="ru-RU" sz="1700" dirty="0">
                <a:solidFill>
                  <a:schemeClr val="tx1"/>
                </a:solidFill>
              </a:rPr>
              <a:t> Не является административным правонарушением распространение в специализированных изданиях, рассчитанных на медицинских и фармацевтических работников, сведений о разрешенных к применению в медицинских целях наркотических средствах, психотропных веществах и их </a:t>
            </a:r>
            <a:r>
              <a:rPr lang="ru-RU" sz="1700" dirty="0" err="1">
                <a:solidFill>
                  <a:schemeClr val="tx1"/>
                </a:solidFill>
              </a:rPr>
              <a:t>прекурсорах</a:t>
            </a:r>
            <a:r>
              <a:rPr lang="ru-RU" sz="17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33" y="170915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8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727" y="273466"/>
            <a:ext cx="7511753" cy="13587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Статья 6.13.1.  КоАП РФ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Пропаганда закиси азота («веселящего газа»)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(в том числе с использованием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информационно-телекоммуникационной сети «Интернет»)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55" y="1811708"/>
            <a:ext cx="10135311" cy="47429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административный штраф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 граждан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в размере от 1-й тыс. до 2-х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 должностных лиц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от 10-ти тыс. до 20-ти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 лиц, осуществляющих предпринимательскую деятельность без образования юридического лица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от 10-ти тыс. до 20-ти тыс. руб.;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 юридических лиц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от 50-ти тыс. до 150-ти тыс. руб.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33" y="170915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2018763"/>
            <a:ext cx="2049887" cy="153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4595354"/>
            <a:ext cx="1973418" cy="17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84" y="4799047"/>
            <a:ext cx="2444073" cy="18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1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19718" r="17077" b="15493"/>
          <a:stretch/>
        </p:blipFill>
        <p:spPr bwMode="auto">
          <a:xfrm>
            <a:off x="1970468" y="-14356"/>
            <a:ext cx="9723550" cy="68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8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1680" y="257577"/>
            <a:ext cx="8908869" cy="16474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Статья 228.1.  УК РФ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Незаконные производство, сбыт или пересылка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НС, ПВ или их аналогов, а также незаконные сбыт или пересылка наркосодержащих растений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(в том числе с использованием сети «Интернет»)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74254" y="2145844"/>
            <a:ext cx="5048518" cy="3321914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ч. 1, </a:t>
            </a:r>
            <a:r>
              <a:rPr lang="ru-RU" sz="2800" b="1" dirty="0" err="1">
                <a:solidFill>
                  <a:srgbClr val="FF0000"/>
                </a:solidFill>
              </a:rPr>
              <a:t>ч.ч</a:t>
            </a:r>
            <a:r>
              <a:rPr lang="ru-RU" sz="2800" b="1" dirty="0">
                <a:solidFill>
                  <a:srgbClr val="FF0000"/>
                </a:solidFill>
              </a:rPr>
              <a:t>. 3-5</a:t>
            </a:r>
          </a:p>
          <a:p>
            <a:pPr marL="13716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наказывается: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- лишением свободы на срок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от 4-х до 20-ти лет со штрафом в размере до 500 тыс. – 1  млн. рублей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- либо </a:t>
            </a:r>
            <a:r>
              <a:rPr lang="ru-RU" sz="2400" b="1" dirty="0">
                <a:solidFill>
                  <a:srgbClr val="FF0000"/>
                </a:solidFill>
              </a:rPr>
              <a:t>пожизненным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лишением свободы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35650" y="2086380"/>
            <a:ext cx="4997003" cy="248562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ч. 2</a:t>
            </a:r>
          </a:p>
          <a:p>
            <a:pPr marL="137160" indent="0" algn="ctr">
              <a:buNone/>
            </a:pPr>
            <a:endParaRPr lang="ru-RU" sz="8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наказывается: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лишением свободы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 срок от 5 до 12 лет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со штрафом в размере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до 500 000 рублей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953" y="136618"/>
            <a:ext cx="1559254" cy="909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1" y="4827298"/>
            <a:ext cx="2661846" cy="16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9" y="5300766"/>
            <a:ext cx="2105696" cy="14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22" y="4828407"/>
            <a:ext cx="1956895" cy="13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4734" t="3453" r="4544" b="5302"/>
          <a:stretch/>
        </p:blipFill>
        <p:spPr>
          <a:xfrm>
            <a:off x="3966693" y="5238020"/>
            <a:ext cx="2592214" cy="1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8192" y="373485"/>
            <a:ext cx="904096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/>
              <a:t>Незаконный</a:t>
            </a: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СБЫТ</a:t>
            </a: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ru-RU" sz="2900" b="1" dirty="0"/>
              <a:t>НС, ПВ или их аналогов, наркосодержащих растений, а также НПО ПАВ – это незаконная деятельность лица, направленная на возмездную или безвозмездную их реализацию </a:t>
            </a:r>
            <a:r>
              <a:rPr lang="ru-RU" sz="2900" b="1" dirty="0">
                <a:solidFill>
                  <a:srgbClr val="FF0000"/>
                </a:solidFill>
              </a:rPr>
              <a:t>(</a:t>
            </a:r>
            <a:r>
              <a:rPr lang="ru-RU" sz="2900" b="1" i="1" dirty="0">
                <a:solidFill>
                  <a:srgbClr val="FF0000"/>
                </a:solidFill>
              </a:rPr>
              <a:t>продажу, дарение, обмен, уплату долга, дачу взаймы, сообщения о месте их хранения покупателю, проведения закладки в обусловленном месте, введения инъекции</a:t>
            </a:r>
            <a:r>
              <a:rPr lang="ru-RU" sz="2900" b="1" dirty="0">
                <a:solidFill>
                  <a:srgbClr val="FF0000"/>
                </a:solidFill>
              </a:rPr>
              <a:t>) </a:t>
            </a:r>
            <a:r>
              <a:rPr lang="ru-RU" sz="2900" b="1" dirty="0"/>
              <a:t>другому лицу</a:t>
            </a:r>
            <a:endParaRPr lang="ru-RU" sz="2900" dirty="0"/>
          </a:p>
        </p:txBody>
      </p:sp>
      <p:pic>
        <p:nvPicPr>
          <p:cNvPr id="9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1" y="88527"/>
            <a:ext cx="1639347" cy="956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59930"/>
            <a:ext cx="3245476" cy="175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9" y="4820293"/>
            <a:ext cx="2150772" cy="168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3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1680" y="257577"/>
            <a:ext cx="8908869" cy="17644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Статья 230  УК РФ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Склонение к потреблению НС, ПВ или их аналогов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(в том числе с использованием сети «Интернет»,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а также в отношении несовершеннолетнего) 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67437" y="1963486"/>
            <a:ext cx="8860663" cy="3321914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наказывается: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2400" b="1" u="sng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1"/>
                </a:solidFill>
              </a:rPr>
              <a:t>- лишением свободы на срок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1"/>
                </a:solidFill>
              </a:rPr>
              <a:t>от 3-5 лет до 12-15 лет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953" y="136618"/>
            <a:ext cx="1559254" cy="909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Интернет-урок\Интернет\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02" y="4355038"/>
            <a:ext cx="2983605" cy="2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44" y="4623858"/>
            <a:ext cx="2654536" cy="17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66" t="17140" r="16612" b="12829"/>
          <a:stretch/>
        </p:blipFill>
        <p:spPr>
          <a:xfrm>
            <a:off x="1621401" y="0"/>
            <a:ext cx="1057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2318" r="17058" b="4903"/>
          <a:stretch>
            <a:fillRect/>
          </a:stretch>
        </p:blipFill>
        <p:spPr bwMode="auto">
          <a:xfrm>
            <a:off x="2040179" y="0"/>
            <a:ext cx="958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43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601" y="146883"/>
            <a:ext cx="8793620" cy="13844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постановления Правительства РФ от 26.10.2012 № 1101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единой автоматизированной информационной системе «Единый реестр доменных имен, указателей страниц сайтов в информационно-телекоммуникационной сети «Интернет» и сетевых адресов, позволяющих идентифицировать сайты в информационно-телекоммуникационной сети «Интернет», содержащие информацию, распространение которой в Российской Федерации запрещено»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8600" y="1907316"/>
            <a:ext cx="3486683" cy="114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власти, муниципальные образования, общественные организации, граждане</a:t>
            </a: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1974076" y="3108532"/>
            <a:ext cx="2375733" cy="2102267"/>
          </a:xfrm>
          <a:prstGeom prst="upDownArrow">
            <a:avLst>
              <a:gd name="adj1" fmla="val 81000"/>
              <a:gd name="adj2" fmla="val 2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заявку 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Роскомнадзора России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eais.rkn.gov.ru)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ответ о принятом решении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8601" y="5306938"/>
            <a:ext cx="7084463" cy="145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(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www.rkn.gov.ru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блокировку пронаркотического контента в сети «Интернет»;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ведение Единого реестра запрещённых ресурсов в электронной форме в ежедневном круглосуточном режиме;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 доступ к информации, содержащейся в Едином реестре.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016380" y="1555335"/>
            <a:ext cx="3760150" cy="2803020"/>
          </a:xfrm>
          <a:prstGeom prst="rightArrow">
            <a:avLst>
              <a:gd name="adj1" fmla="val 75786"/>
              <a:gd name="adj2" fmla="val 2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информацию о заблокированных Роскомнадзором сайтах (общее количество выявленных и заблокированных сайтов, скриншоты страниц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ответов из Роскомнадзора) на электронный адрес подразделений по контролю за оборотом наркотиков территориальных ОМВД России на районном уровне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7625" y="1843755"/>
            <a:ext cx="3119215" cy="408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МВД России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Ставропольскому краю: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комплекс ОРМ по установлению лиц, размещающих пронаркотический контент в сети «Интернет»;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обобщение информации о пронаркотическом контенте, заблокированном с участием органов государственной власти, муниципальных образований, общественных организаций и граждан;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привлекает к работе по блокировке пронаркотического контента подготовленных волонтёров, членов ООПН.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33" y="170915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8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245" y="253692"/>
            <a:ext cx="5494946" cy="1280890"/>
          </a:xfrm>
        </p:spPr>
        <p:txBody>
          <a:bodyPr>
            <a:noAutofit/>
          </a:bodyPr>
          <a:lstStyle/>
          <a:p>
            <a:r>
              <a:rPr lang="ru-RU" b="1" dirty="0"/>
              <a:t>Необходимо усвоить </a:t>
            </a:r>
            <a:br>
              <a:rPr lang="ru-RU" b="1" dirty="0"/>
            </a:br>
            <a:r>
              <a:rPr lang="ru-RU" b="1" dirty="0"/>
              <a:t>следующие правила: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3900" y="1914071"/>
            <a:ext cx="9878939" cy="494392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сообщать свои личные данные.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сообщать свой адрес, школу, класс.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давать номер своего домашнего телефона.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давать номер своего мобильного телефона.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давать номера телефонов родителей.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соглашаться встретиться с незнакомым собеседником, «другом» из сети.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включать собеседника в число своих контактов - просмотреть его профиль, попытаться понять - что это за человек.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и никому не пересылать фотографии своих родителей.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не выкладывать свои фотографии.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отправлять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незнакомые номера.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переходить на сайты, которые рекомендуют незнакомцы в электронных письмах.</a:t>
            </a:r>
          </a:p>
        </p:txBody>
      </p:sp>
      <p:pic>
        <p:nvPicPr>
          <p:cNvPr id="4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48" y="289492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6271"/>
          <a:stretch/>
        </p:blipFill>
        <p:spPr>
          <a:xfrm>
            <a:off x="9588383" y="159128"/>
            <a:ext cx="2324456" cy="14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708" y="231003"/>
            <a:ext cx="10195133" cy="1854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err="1"/>
              <a:t>Internet</a:t>
            </a:r>
            <a:br>
              <a:rPr lang="ru-RU" sz="6000" b="1" dirty="0"/>
            </a:br>
            <a:r>
              <a:rPr lang="ru-RU" sz="5300" b="1" dirty="0" err="1"/>
              <a:t>inter</a:t>
            </a:r>
            <a:r>
              <a:rPr lang="ru-RU" sz="5300" b="1" dirty="0"/>
              <a:t> + </a:t>
            </a:r>
            <a:r>
              <a:rPr lang="ru-RU" sz="5300" b="1" dirty="0" err="1"/>
              <a:t>net</a:t>
            </a:r>
            <a:r>
              <a:rPr lang="ru-RU" sz="5300" b="1" dirty="0"/>
              <a:t> = объединение сетей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4284" y="2691213"/>
            <a:ext cx="4779072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совокупность соединенных друг с другом компьютерных сетей во всем мире, предназначенных для передачи данных от одного компьютера к другому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://psbatishev.narod.ru/internet/images/image00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471" y="2691213"/>
            <a:ext cx="5157048" cy="36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7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33" t="17089" r="16463" b="12502"/>
          <a:stretch/>
        </p:blipFill>
        <p:spPr>
          <a:xfrm>
            <a:off x="2032327" y="0"/>
            <a:ext cx="101582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2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51396"/>
              </p:ext>
            </p:extLst>
          </p:nvPr>
        </p:nvGraphicFramePr>
        <p:xfrm>
          <a:off x="1598064" y="2333964"/>
          <a:ext cx="10464785" cy="430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04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Единый</a:t>
                      </a:r>
                      <a:r>
                        <a:rPr lang="ru-RU" sz="1800" baseline="0" dirty="0">
                          <a:solidFill>
                            <a:srgbClr val="C00000"/>
                          </a:solidFill>
                        </a:rPr>
                        <a:t> телефонный </a:t>
                      </a:r>
                    </a:p>
                    <a:p>
                      <a:pPr algn="l"/>
                      <a:r>
                        <a:rPr lang="ru-RU" sz="1800" baseline="0" dirty="0">
                          <a:solidFill>
                            <a:srgbClr val="C00000"/>
                          </a:solidFill>
                        </a:rPr>
                        <a:t>антинаркотический номер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121908" marR="121908" marT="45704" marB="4570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8-800-345-67-89</a:t>
                      </a:r>
                    </a:p>
                  </a:txBody>
                  <a:tcPr marL="121908" marR="121908" marT="45704" marB="4570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круглосуточно</a:t>
                      </a:r>
                    </a:p>
                  </a:txBody>
                  <a:tcPr marL="121908" marR="121908" marT="45704" marB="4570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Главное управление МВД России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по Ставропольскому краю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000" b="1" kern="1200" dirty="0">
                        <a:solidFill>
                          <a:srgbClr val="C0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круглосуточно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Дежурная часть</a:t>
                      </a:r>
                    </a:p>
                  </a:txBody>
                  <a:tcPr marL="121908" marR="121908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14">
                <a:tc>
                  <a:txBody>
                    <a:bodyPr/>
                    <a:lstStyle/>
                    <a:p>
                      <a:r>
                        <a:rPr lang="ru-RU" sz="1600" b="1" dirty="0"/>
                        <a:t>Управление</a:t>
                      </a:r>
                      <a:r>
                        <a:rPr lang="ru-RU" sz="1600" b="1" baseline="0" dirty="0"/>
                        <a:t> МВД России </a:t>
                      </a:r>
                    </a:p>
                    <a:p>
                      <a:r>
                        <a:rPr lang="ru-RU" sz="1600" b="1" baseline="0" dirty="0"/>
                        <a:t>по г. Ставрополю</a:t>
                      </a:r>
                      <a:endParaRPr lang="ru-RU" sz="1600" b="1" dirty="0"/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56-02-17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56-02-56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круглосуточно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Дежурная часть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08" marR="121908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729">
                <a:tc>
                  <a:txBody>
                    <a:bodyPr/>
                    <a:lstStyle/>
                    <a:p>
                      <a:r>
                        <a:rPr lang="ru-RU" sz="1600" b="1" dirty="0"/>
                        <a:t>ГБУЗ СК «Краевой клинический наркологический диспансер»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77-51-50</a:t>
                      </a:r>
                    </a:p>
                    <a:p>
                      <a:pPr algn="ctr"/>
                      <a:endParaRPr lang="ru-RU" sz="2000" b="1" dirty="0"/>
                    </a:p>
                    <a:p>
                      <a:pPr algn="ctr"/>
                      <a:r>
                        <a:rPr lang="ru-RU" sz="2000" b="1" dirty="0"/>
                        <a:t>74-15-94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круглосуточно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 08.00 до 16.30 часов</a:t>
                      </a:r>
                    </a:p>
                  </a:txBody>
                  <a:tcPr marL="121908" marR="121908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Единый номер вызова экстренных оперативных служб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для любых операторов мобильной связи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112</a:t>
                      </a:r>
                    </a:p>
                  </a:txBody>
                  <a:tcPr marL="121908" marR="12190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круглосуточно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08" marR="121908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6" descr="G:\НС и ПАВ\РЕБЁНОК ЗВОН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71" y="1093863"/>
            <a:ext cx="1888375" cy="9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2467" y="1358959"/>
            <a:ext cx="7118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ВАМ ИЛИ ВАШИМ БЛИЗКИМ НУЖНА ПОМОЩЬ?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ЗВОНИТЕ:</a:t>
            </a:r>
            <a:br>
              <a:rPr lang="ru-RU" sz="20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16" y="188007"/>
            <a:ext cx="1406547" cy="82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2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КАРТИНКИ\emblema_MV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84" y="1362804"/>
            <a:ext cx="3117533" cy="1818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8480" y="2661920"/>
            <a:ext cx="9990773" cy="3749040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latin typeface="Arial Black" panose="020B0A040201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847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07" y="167809"/>
            <a:ext cx="6833086" cy="977327"/>
          </a:xfrm>
        </p:spPr>
        <p:txBody>
          <a:bodyPr>
            <a:normAutofit/>
          </a:bodyPr>
          <a:lstStyle/>
          <a:p>
            <a:r>
              <a:rPr lang="ru-RU" sz="4800" b="1" dirty="0"/>
              <a:t>Возможности </a:t>
            </a:r>
            <a:r>
              <a:rPr lang="ru-RU" sz="4800" b="1" dirty="0" err="1"/>
              <a:t>Internet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189" y="1315072"/>
            <a:ext cx="9434557" cy="455490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услуги</a:t>
            </a:r>
            <a:r>
              <a:rPr lang="ru-RU" dirty="0"/>
              <a:t> - </a:t>
            </a:r>
            <a:r>
              <a:rPr lang="ru-RU" dirty="0">
                <a:solidFill>
                  <a:schemeClr val="tx1"/>
                </a:solidFill>
              </a:rPr>
              <a:t>услуги доступа к информации:</a:t>
            </a:r>
            <a:endParaRPr lang="ru-RU" sz="2400" dirty="0">
              <a:solidFill>
                <a:schemeClr val="tx1"/>
              </a:solidFill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доступ к информационные ресурсам сети, то есть можно получить необходимую информацию, имеющуюся на серверах сети, например, документы, файлы, информацию из различных баз данных и т.п.;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размещение собственной информации в сети. Существует множество серверов, предоставляющих возможность бесплатно разместить на них информацию. Если информация размещается в целях публикации, то любые пользователи </a:t>
            </a:r>
            <a:r>
              <a:rPr lang="ru-RU" dirty="0" err="1">
                <a:solidFill>
                  <a:schemeClr val="tx1"/>
                </a:solidFill>
              </a:rPr>
              <a:t>Internet</a:t>
            </a:r>
            <a:r>
              <a:rPr lang="ru-RU" dirty="0">
                <a:solidFill>
                  <a:schemeClr val="tx1"/>
                </a:solidFill>
              </a:rPr>
              <a:t> могут получить доступ к этой информации и просматривать ее в любое время.</a:t>
            </a:r>
          </a:p>
          <a:p>
            <a:pPr lvl="0" algn="just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Коммуникационные услуги</a:t>
            </a:r>
            <a:r>
              <a:rPr lang="ru-RU" dirty="0"/>
              <a:t> - </a:t>
            </a:r>
            <a:r>
              <a:rPr lang="ru-RU" dirty="0">
                <a:solidFill>
                  <a:schemeClr val="tx1"/>
                </a:solidFill>
              </a:rPr>
              <a:t>услуги обмена информацией, общения:</a:t>
            </a:r>
            <a:endParaRPr lang="ru-RU" sz="2400" dirty="0">
              <a:solidFill>
                <a:schemeClr val="tx1"/>
              </a:solidFill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обмен информацией в отсроченном режиме. Так работает, например, электронная почта. Отправитель направляет письмо в почтовый ящик получателя, который просмотрит это письмо в удобное для него время.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обмен в режиме реального времени. Например, разговоры в сети. Люди набирают свои реплики с клавиатуры и посылают их на разговорный сервер, и эти реплики видят все участники разговора одновременно.</a:t>
            </a:r>
          </a:p>
        </p:txBody>
      </p:sp>
      <p:pic>
        <p:nvPicPr>
          <p:cNvPr id="4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81" y="167809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4654" y="5947383"/>
            <a:ext cx="8545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Wide Web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WWW)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Всемирная паутина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5" y="4341264"/>
            <a:ext cx="2009870" cy="12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17428"/>
          <a:stretch/>
        </p:blipFill>
        <p:spPr bwMode="auto">
          <a:xfrm>
            <a:off x="517823" y="1939316"/>
            <a:ext cx="1965533" cy="12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1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991" y="342099"/>
            <a:ext cx="7597211" cy="760309"/>
          </a:xfrm>
        </p:spPr>
        <p:txBody>
          <a:bodyPr>
            <a:noAutofit/>
          </a:bodyPr>
          <a:lstStyle/>
          <a:p>
            <a:r>
              <a:rPr lang="ru-RU" sz="4800" b="1" dirty="0"/>
              <a:t>Опасности Интернет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9674" y="1222538"/>
            <a:ext cx="7426297" cy="43839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Контентные риски </a:t>
            </a:r>
            <a:r>
              <a:rPr lang="ru-RU" sz="2000" dirty="0">
                <a:solidFill>
                  <a:schemeClr val="tx1"/>
                </a:solidFill>
              </a:rPr>
              <a:t>- это различные информационные ресурсы (тексты, картинки, аудио, видеофайлы, ссылки на сторонние ресурсы), содержащие противозаконную, неэтичную и вредоносную информацию.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Коммуникационные риски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груминг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кибербуллинг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Электронные риски </a:t>
            </a:r>
            <a:r>
              <a:rPr lang="ru-RU" sz="2000" dirty="0">
                <a:solidFill>
                  <a:schemeClr val="tx1"/>
                </a:solidFill>
              </a:rPr>
              <a:t>– это вероятность столкнуться с хищением персональной информации или подвергнуться атаке вредоносных программ (вирусы, черви, «троянские кони», шпионские программы, боты и др.).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Потребительские риски </a:t>
            </a:r>
            <a:r>
              <a:rPr lang="ru-RU" sz="2000" dirty="0">
                <a:solidFill>
                  <a:schemeClr val="tx1"/>
                </a:solidFill>
              </a:rPr>
              <a:t>- злоупотребление в Интернете правами потребителя (</a:t>
            </a:r>
            <a:r>
              <a:rPr lang="ru-RU" sz="2000" dirty="0" err="1">
                <a:solidFill>
                  <a:schemeClr val="tx1"/>
                </a:solidFill>
              </a:rPr>
              <a:t>фишинг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кибермошенничество</a:t>
            </a:r>
            <a:r>
              <a:rPr lang="ru-RU" sz="2000" dirty="0">
                <a:solidFill>
                  <a:schemeClr val="tx1"/>
                </a:solidFill>
              </a:rPr>
              <a:t>, азартные игры, интернет-зависимость).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4" y="5358213"/>
            <a:ext cx="1832005" cy="145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961" y="2845036"/>
            <a:ext cx="1483407" cy="1483407"/>
          </a:xfrm>
          <a:prstGeom prst="rect">
            <a:avLst/>
          </a:prstGeom>
        </p:spPr>
      </p:pic>
      <p:pic>
        <p:nvPicPr>
          <p:cNvPr id="6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81" y="167809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96" y="5423789"/>
            <a:ext cx="1906644" cy="1271880"/>
          </a:xfrm>
          <a:prstGeom prst="rect">
            <a:avLst/>
          </a:prstGeom>
        </p:spPr>
      </p:pic>
      <p:pic>
        <p:nvPicPr>
          <p:cNvPr id="8" name="Picture 3" descr="F:\Интернет-урок\Интернет\rus_logo_32271d7321670a708ac2c99bcc3eb23131ba2c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9" y="1582243"/>
            <a:ext cx="1839625" cy="12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8" y="3615584"/>
            <a:ext cx="1839625" cy="12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378" y="581295"/>
            <a:ext cx="7585656" cy="1170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Основные признаки запрещённого интернет-контента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8961" y="2093461"/>
            <a:ext cx="7830357" cy="395581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– видео – аудио с символикой наркотических средств.</a:t>
            </a:r>
          </a:p>
          <a:p>
            <a:pPr lvl="0"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Реклама употребления и распространения НС, ПВ.</a:t>
            </a:r>
          </a:p>
          <a:p>
            <a:pPr lvl="0"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 группы или сайта рассказывает о положительном опыте употребления НС, ПВ.</a:t>
            </a:r>
          </a:p>
          <a:p>
            <a:pPr lvl="0"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 людей, распространяющих НС, ПВ.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Безопасность_08.jpg"/>
          <p:cNvPicPr/>
          <p:nvPr/>
        </p:nvPicPr>
        <p:blipFill rotWithShape="1">
          <a:blip r:embed="rId2"/>
          <a:srcRect l="9469" t="4792" r="10606" b="1998"/>
          <a:stretch/>
        </p:blipFill>
        <p:spPr bwMode="auto">
          <a:xfrm>
            <a:off x="1502043" y="2983685"/>
            <a:ext cx="2143760" cy="19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618" y="355108"/>
            <a:ext cx="18049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4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61" t="16942" r="9638" b="15957"/>
          <a:stretch/>
        </p:blipFill>
        <p:spPr>
          <a:xfrm>
            <a:off x="1800311" y="1012676"/>
            <a:ext cx="10391689" cy="5845324"/>
          </a:xfrm>
          <a:prstGeom prst="rect">
            <a:avLst/>
          </a:prstGeom>
        </p:spPr>
      </p:pic>
      <p:pic>
        <p:nvPicPr>
          <p:cNvPr id="5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3" y="0"/>
            <a:ext cx="1478423" cy="86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8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30" t="17138" r="9750" b="15895"/>
          <a:stretch/>
        </p:blipFill>
        <p:spPr>
          <a:xfrm>
            <a:off x="1799304" y="1025495"/>
            <a:ext cx="10392695" cy="5832506"/>
          </a:xfrm>
          <a:prstGeom prst="rect">
            <a:avLst/>
          </a:prstGeom>
        </p:spPr>
      </p:pic>
      <p:pic>
        <p:nvPicPr>
          <p:cNvPr id="3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3" y="34184"/>
            <a:ext cx="1478423" cy="86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5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85" t="16883" r="9646" b="15791"/>
          <a:stretch/>
        </p:blipFill>
        <p:spPr>
          <a:xfrm>
            <a:off x="1740903" y="974221"/>
            <a:ext cx="10451097" cy="5883779"/>
          </a:xfrm>
          <a:prstGeom prst="rect">
            <a:avLst/>
          </a:prstGeom>
        </p:spPr>
      </p:pic>
      <p:pic>
        <p:nvPicPr>
          <p:cNvPr id="3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3" y="0"/>
            <a:ext cx="1478423" cy="86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1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7020" y="282470"/>
            <a:ext cx="3546504" cy="785946"/>
          </a:xfrm>
        </p:spPr>
        <p:txBody>
          <a:bodyPr>
            <a:noAutofit/>
          </a:bodyPr>
          <a:lstStyle/>
          <a:p>
            <a:pPr algn="ctr"/>
            <a:r>
              <a:rPr lang="ru-RU" sz="4800" b="1" i="1" u="sng" dirty="0">
                <a:solidFill>
                  <a:schemeClr val="bg2">
                    <a:lumMod val="25000"/>
                  </a:schemeClr>
                </a:solidFill>
              </a:rPr>
              <a:t>Отличия: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04458" y="1525230"/>
            <a:ext cx="3992732" cy="5762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ПРОПАГАНДА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НС, ПВ, НПО ПАВ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17411" y="2433599"/>
            <a:ext cx="5043483" cy="16042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которая направлена на распространение сведений о методах их разработки, изготовления, использования, а также о том, где их купить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637441" y="1684572"/>
            <a:ext cx="3725965" cy="5762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НЕЗАКОННАЯ РЕКЛАМА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НС, ПВ, НПО ПАВ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193060" y="2588859"/>
            <a:ext cx="4614729" cy="133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информации, которая способствует интересу к ним и дает знать, где их купить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3722676" y="4450717"/>
            <a:ext cx="573519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СКЛОНЕНИЕ К УПОТРЕБЛЕНИЮ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НС, ПВ, НПО ПАВ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2002374" y="5248425"/>
            <a:ext cx="8989633" cy="135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действия, «направленные на возбуждение желания у другого лица» употребить НС, ПВ, СДВ (уговоры, предложения, дача совета, обман, психическое/физическое насилие, ограничение свободы и т.д.)</a:t>
            </a:r>
          </a:p>
        </p:txBody>
      </p:sp>
      <p:pic>
        <p:nvPicPr>
          <p:cNvPr id="13" name="Picture 2" descr="C:\Users\HP\Desktop\КАРТИНКИ\emblema_M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33" y="170915"/>
            <a:ext cx="1808107" cy="105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rocwnyEU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5" b="33969"/>
          <a:stretch>
            <a:fillRect/>
          </a:stretch>
        </p:blipFill>
        <p:spPr bwMode="auto">
          <a:xfrm>
            <a:off x="10062982" y="3781277"/>
            <a:ext cx="1688759" cy="12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KFs0YWMmEH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r="22830" b="36052"/>
          <a:stretch/>
        </p:blipFill>
        <p:spPr bwMode="auto">
          <a:xfrm>
            <a:off x="622452" y="3851234"/>
            <a:ext cx="1624664" cy="139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big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2" y="1434801"/>
            <a:ext cx="14065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373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914</TotalTime>
  <Words>1354</Words>
  <Application>Microsoft Office PowerPoint</Application>
  <PresentationFormat>Широкоэкранный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Century Gothic</vt:lpstr>
      <vt:lpstr>Times New Roman</vt:lpstr>
      <vt:lpstr>Wingdings 3</vt:lpstr>
      <vt:lpstr>Легкий дым</vt:lpstr>
      <vt:lpstr>Противодействие наркопреступности в сети «Интернет»</vt:lpstr>
      <vt:lpstr>Internet inter + net = объединение сетей</vt:lpstr>
      <vt:lpstr>Возможности Internet</vt:lpstr>
      <vt:lpstr>Опасности Интернет</vt:lpstr>
      <vt:lpstr>Основные признаки запрещённого интернет-контента:</vt:lpstr>
      <vt:lpstr>Презентация PowerPoint</vt:lpstr>
      <vt:lpstr>Презентация PowerPoint</vt:lpstr>
      <vt:lpstr>Презентация PowerPoint</vt:lpstr>
      <vt:lpstr>Отличия:</vt:lpstr>
      <vt:lpstr>Статья 6.13.  КоАП РФ Пропаганда НС, ПВ, наркосодержащих растений, НПО ПАВ (в том числе с использованием  информационно-телекоммуникационной сети «Интернет») </vt:lpstr>
      <vt:lpstr>Статья 6.13.1.  КоАП РФ Пропаганда закиси азота («веселящего газа») (в том числе с использованием  информационно-телекоммуникационной сети «Интернет») </vt:lpstr>
      <vt:lpstr>Презентация PowerPoint</vt:lpstr>
      <vt:lpstr>Статья 228.1.  УК РФ Незаконные производство, сбыт или пересылка  НС, ПВ или их аналогов, а также незаконные сбыт или пересылка наркосодержащих растений  (в том числе с использованием сети «Интернет») </vt:lpstr>
      <vt:lpstr>Презентация PowerPoint</vt:lpstr>
      <vt:lpstr>Статья 230  УК РФ Склонение к потреблению НС, ПВ или их аналогов (в том числе с использованием сети «Интернет»,  а также в отношении несовершеннолетнего) </vt:lpstr>
      <vt:lpstr>Презентация PowerPoint</vt:lpstr>
      <vt:lpstr>Презентация PowerPoint</vt:lpstr>
      <vt:lpstr>Схема реализации постановления Правительства РФ от 26.10.2012 № 1101  «О единой автоматизированной информационной системе «Единый реестр доменных имен, указателей страниц сайтов в информационно-телекоммуникационной сети «Интернет» и сетевых адресов, позволяющих идентифицировать сайты в информационно-телекоммуникационной сети «Интернет», содержащие информацию, распространение которой в Российской Федерации запрещено»</vt:lpstr>
      <vt:lpstr>Необходимо усвоить  следующие правила:</vt:lpstr>
      <vt:lpstr>Презентация PowerPoint</vt:lpstr>
      <vt:lpstr>Презентация PowerPoint</vt:lpstr>
      <vt:lpstr>   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Ботез Валерия Петровна</cp:lastModifiedBy>
  <cp:revision>54</cp:revision>
  <dcterms:created xsi:type="dcterms:W3CDTF">2021-04-26T12:21:54Z</dcterms:created>
  <dcterms:modified xsi:type="dcterms:W3CDTF">2021-05-19T12:10:51Z</dcterms:modified>
</cp:coreProperties>
</file>